
<file path=[Content_Types].xml><?xml version="1.0" encoding="utf-8"?>
<Types xmlns="http://schemas.openxmlformats.org/package/2006/content-types">
  <Default Extension="1" ContentType="image/jpeg"/>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ags/tag2.xml" ContentType="application/vnd.openxmlformats-officedocument.presentationml.tags+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tags/tag5.xml" ContentType="application/vnd.openxmlformats-officedocument.presentationml.tags+xml"/>
  <Override PartName="/ppt/notesSlides/notesSlide1.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notesSlides/notesSlide2.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56" r:id="rId4"/>
    <p:sldMasterId id="2147484010" r:id="rId5"/>
    <p:sldMasterId id="2147484028" r:id="rId6"/>
  </p:sldMasterIdLst>
  <p:notesMasterIdLst>
    <p:notesMasterId r:id="rId27"/>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x="12192000" cy="6858000"/>
  <p:notesSz cx="6858000" cy="1857375"/>
  <p:custDataLst>
    <p:tags r:id="rId28"/>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44" userDrawn="1">
          <p15:clr>
            <a:srgbClr val="A4A3A4"/>
          </p15:clr>
        </p15:guide>
        <p15:guide id="2" pos="28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BD3AA52-0FB4-F6D0-6D07-1A3D2D9FD3FC}" name="Marianne Seidler" initials="MS" userId="S::mariannes@skillup.tech::bb0b4178-c940-4a9a-9c5e-e97bf5d50d86" providerId="AD"/>
  <p188:author id="{F554C3DC-94B8-9F7D-83FC-6D4CEC0DE845}" name="Dawn Teel-Friedman" initials="DTF" userId="Dawn Teel-Friedman"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Beth Larsen" initials="BL" lastIdx="1" clrIdx="4">
    <p:extLst>
      <p:ext uri="{19B8F6BF-5375-455C-9EA6-DF929625EA0E}">
        <p15:presenceInfo xmlns:p15="http://schemas.microsoft.com/office/powerpoint/2012/main" userId="04edb8684ac0beb8" providerId="Windows Live"/>
      </p:ext>
    </p:extLst>
  </p:cmAuthor>
  <p:cmAuthor id="6" name="Matt Ockenfels" initials="MO" lastIdx="1" clrIdx="5">
    <p:extLst>
      <p:ext uri="{19B8F6BF-5375-455C-9EA6-DF929625EA0E}">
        <p15:presenceInfo xmlns:p15="http://schemas.microsoft.com/office/powerpoint/2012/main" userId="S::matto@skillup.tech::1f5f8b86-5465-4302-9a82-9a36d055e8b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66"/>
    <a:srgbClr val="0B0BF1"/>
    <a:srgbClr val="3619E3"/>
    <a:srgbClr val="785080"/>
    <a:srgbClr val="FF3300"/>
    <a:srgbClr val="685F71"/>
    <a:srgbClr val="9A3689"/>
    <a:srgbClr val="1A8481"/>
    <a:srgbClr val="824B85"/>
    <a:srgbClr val="FEFA4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13" autoAdjust="0"/>
    <p:restoredTop sz="91480" autoAdjust="0"/>
  </p:normalViewPr>
  <p:slideViewPr>
    <p:cSldViewPr snapToGrid="0">
      <p:cViewPr varScale="1">
        <p:scale>
          <a:sx n="74" d="100"/>
          <a:sy n="74" d="100"/>
        </p:scale>
        <p:origin x="125" y="36"/>
      </p:cViewPr>
      <p:guideLst>
        <p:guide orient="horz" pos="744"/>
        <p:guide pos="288"/>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customXml" Target="../customXml/item3.xml"/><Relationship Id="rId21" Type="http://schemas.openxmlformats.org/officeDocument/2006/relationships/slide" Target="slides/slide15.xml"/><Relationship Id="rId34" Type="http://schemas.microsoft.com/office/2018/10/relationships/authors" Target="author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tags" Target="tags/tag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2.xml"/></Relationships>
</file>

<file path=ppt/diagrams/_rels/data1.xml.rels><?xml version="1.0" encoding="UTF-8" standalone="yes"?>
<Relationships xmlns="http://schemas.openxmlformats.org/package/2006/relationships"><Relationship Id="rId2" Type="http://schemas.openxmlformats.org/officeDocument/2006/relationships/image" Target="../media/image12.svg"/><Relationship Id="rId1" Type="http://schemas.openxmlformats.org/officeDocument/2006/relationships/image" Target="../media/image11.png"/></Relationships>
</file>

<file path=ppt/diagrams/_rels/drawing1.xml.rels><?xml version="1.0" encoding="UTF-8" standalone="yes"?>
<Relationships xmlns="http://schemas.openxmlformats.org/package/2006/relationships"><Relationship Id="rId2" Type="http://schemas.openxmlformats.org/officeDocument/2006/relationships/image" Target="../media/image12.svg"/><Relationship Id="rId1" Type="http://schemas.openxmlformats.org/officeDocument/2006/relationships/image" Target="../media/image11.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77207C2-233C-4681-8675-673C4FAC9943}" type="doc">
      <dgm:prSet loTypeId="urn:microsoft.com/office/officeart/2005/8/layout/vList4" loCatId="list" qsTypeId="urn:microsoft.com/office/officeart/2005/8/quickstyle/simple1" qsCatId="simple" csTypeId="urn:microsoft.com/office/officeart/2005/8/colors/accent1_2" csCatId="accent1" phldr="1"/>
      <dgm:spPr/>
    </dgm:pt>
    <dgm:pt modelId="{34BE1024-84FE-42EC-A991-354DA20DA615}">
      <dgm:prSet phldrT="[Text]"/>
      <dgm:spPr>
        <a:solidFill>
          <a:schemeClr val="accent5">
            <a:lumMod val="50000"/>
          </a:schemeClr>
        </a:solidFill>
        <a:ln>
          <a:solidFill>
            <a:schemeClr val="accent6"/>
          </a:solidFill>
        </a:ln>
      </dgm:spPr>
      <dgm:t>
        <a:bodyPr/>
        <a:lstStyle/>
        <a:p>
          <a:r>
            <a:rPr lang="en-US" dirty="0">
              <a:solidFill>
                <a:srgbClr val="7CFAC7"/>
              </a:solidFill>
              <a:highlight>
                <a:srgbClr val="008080"/>
              </a:highlight>
            </a:rPr>
            <a:t>Tech</a:t>
          </a:r>
        </a:p>
      </dgm:t>
    </dgm:pt>
    <dgm:pt modelId="{ED208B53-B111-4464-B9A4-F752AE19A252}" type="parTrans" cxnId="{2B5CD497-DB34-493C-AA67-CA144D6B706D}">
      <dgm:prSet/>
      <dgm:spPr/>
      <dgm:t>
        <a:bodyPr/>
        <a:lstStyle/>
        <a:p>
          <a:endParaRPr lang="en-US"/>
        </a:p>
      </dgm:t>
    </dgm:pt>
    <dgm:pt modelId="{F006A29C-8B49-4054-9052-6FA7E034C77F}" type="sibTrans" cxnId="{2B5CD497-DB34-493C-AA67-CA144D6B706D}">
      <dgm:prSet/>
      <dgm:spPr/>
      <dgm:t>
        <a:bodyPr/>
        <a:lstStyle/>
        <a:p>
          <a:endParaRPr lang="en-US"/>
        </a:p>
      </dgm:t>
    </dgm:pt>
    <dgm:pt modelId="{26D1CB20-BD23-41B0-8494-55AA8588E292}" type="pres">
      <dgm:prSet presAssocID="{077207C2-233C-4681-8675-673C4FAC9943}" presName="linear" presStyleCnt="0">
        <dgm:presLayoutVars>
          <dgm:dir/>
          <dgm:resizeHandles val="exact"/>
        </dgm:presLayoutVars>
      </dgm:prSet>
      <dgm:spPr/>
    </dgm:pt>
    <dgm:pt modelId="{17757892-D612-4671-AC87-BE5D21A6AF8F}" type="pres">
      <dgm:prSet presAssocID="{34BE1024-84FE-42EC-A991-354DA20DA615}" presName="comp" presStyleCnt="0"/>
      <dgm:spPr/>
    </dgm:pt>
    <dgm:pt modelId="{91297091-3CD0-4C2B-AEF0-1D1D5E3E508D}" type="pres">
      <dgm:prSet presAssocID="{34BE1024-84FE-42EC-A991-354DA20DA615}" presName="box" presStyleLbl="node1" presStyleIdx="0" presStyleCnt="1" custLinFactNeighborX="102" custLinFactNeighborY="-933"/>
      <dgm:spPr/>
    </dgm:pt>
    <dgm:pt modelId="{E09458BC-D8EC-40E8-9D62-AC4A0AA0B334}" type="pres">
      <dgm:prSet presAssocID="{34BE1024-84FE-42EC-A991-354DA20DA615}" presName="img" presStyleLbl="fgImgPlace1" presStyleIdx="0" presStyleCnt="1" custLinFactNeighborX="688" custLinFactNeighborY="-688">
        <dgm:style>
          <a:lnRef idx="0">
            <a:schemeClr val="accent1"/>
          </a:lnRef>
          <a:fillRef idx="3">
            <a:schemeClr val="accent1"/>
          </a:fillRef>
          <a:effectRef idx="3">
            <a:schemeClr val="accent1"/>
          </a:effectRef>
          <a:fontRef idx="minor">
            <a:schemeClr val="lt1"/>
          </a:fontRef>
        </dgm:style>
      </dgm:prSet>
      <dgm:spPr>
        <a:blipFill>
          <a:blip xmlns:r="http://schemas.openxmlformats.org/officeDocument/2006/relationships" r:embed="rId1">
            <a:extLst>
              <a:ext uri="{96DAC541-7B7A-43D3-8B79-37D633B846F1}">
                <asvg:svgBlip xmlns:asvg="http://schemas.microsoft.com/office/drawing/2016/SVG/main" r:embed="rId2"/>
              </a:ext>
            </a:extLst>
          </a:blip>
          <a:srcRect/>
          <a:stretch>
            <a:fillRect l="-82000" r="-82000"/>
          </a:stretch>
        </a:blipFill>
        <a:ln/>
      </dgm:spPr>
      <dgm:extLst>
        <a:ext uri="{E40237B7-FDA0-4F09-8148-C483321AD2D9}">
          <dgm14:cNvPr xmlns:dgm14="http://schemas.microsoft.com/office/drawing/2010/diagram" id="0" name="" descr="Bar chart RTL"/>
        </a:ext>
      </dgm:extLst>
    </dgm:pt>
    <dgm:pt modelId="{74CD6D96-A698-4F7E-B324-2A00E8145F42}" type="pres">
      <dgm:prSet presAssocID="{34BE1024-84FE-42EC-A991-354DA20DA615}" presName="text" presStyleLbl="node1" presStyleIdx="0" presStyleCnt="1">
        <dgm:presLayoutVars>
          <dgm:bulletEnabled val="1"/>
        </dgm:presLayoutVars>
      </dgm:prSet>
      <dgm:spPr/>
    </dgm:pt>
  </dgm:ptLst>
  <dgm:cxnLst>
    <dgm:cxn modelId="{F975A326-82AE-4B69-B997-5A64F241E9BF}" type="presOf" srcId="{34BE1024-84FE-42EC-A991-354DA20DA615}" destId="{91297091-3CD0-4C2B-AEF0-1D1D5E3E508D}" srcOrd="0" destOrd="0" presId="urn:microsoft.com/office/officeart/2005/8/layout/vList4"/>
    <dgm:cxn modelId="{2B5CD497-DB34-493C-AA67-CA144D6B706D}" srcId="{077207C2-233C-4681-8675-673C4FAC9943}" destId="{34BE1024-84FE-42EC-A991-354DA20DA615}" srcOrd="0" destOrd="0" parTransId="{ED208B53-B111-4464-B9A4-F752AE19A252}" sibTransId="{F006A29C-8B49-4054-9052-6FA7E034C77F}"/>
    <dgm:cxn modelId="{17377ADC-5413-4C80-AE63-6B3F87B0719C}" type="presOf" srcId="{077207C2-233C-4681-8675-673C4FAC9943}" destId="{26D1CB20-BD23-41B0-8494-55AA8588E292}" srcOrd="0" destOrd="0" presId="urn:microsoft.com/office/officeart/2005/8/layout/vList4"/>
    <dgm:cxn modelId="{F27B57F8-C82E-4AD2-A44C-CD79E0D01212}" type="presOf" srcId="{34BE1024-84FE-42EC-A991-354DA20DA615}" destId="{74CD6D96-A698-4F7E-B324-2A00E8145F42}" srcOrd="1" destOrd="0" presId="urn:microsoft.com/office/officeart/2005/8/layout/vList4"/>
    <dgm:cxn modelId="{5A10EB11-65B0-4D35-819E-251F64971612}" type="presParOf" srcId="{26D1CB20-BD23-41B0-8494-55AA8588E292}" destId="{17757892-D612-4671-AC87-BE5D21A6AF8F}" srcOrd="0" destOrd="0" presId="urn:microsoft.com/office/officeart/2005/8/layout/vList4"/>
    <dgm:cxn modelId="{182E955A-4FE0-41C4-92E6-04B57D76086B}" type="presParOf" srcId="{17757892-D612-4671-AC87-BE5D21A6AF8F}" destId="{91297091-3CD0-4C2B-AEF0-1D1D5E3E508D}" srcOrd="0" destOrd="0" presId="urn:microsoft.com/office/officeart/2005/8/layout/vList4"/>
    <dgm:cxn modelId="{7D1412A6-3282-4FDC-82B7-2D49B744793F}" type="presParOf" srcId="{17757892-D612-4671-AC87-BE5D21A6AF8F}" destId="{E09458BC-D8EC-40E8-9D62-AC4A0AA0B334}" srcOrd="1" destOrd="0" presId="urn:microsoft.com/office/officeart/2005/8/layout/vList4"/>
    <dgm:cxn modelId="{EE477A88-2387-4AE3-BA62-2486B3A6497F}" type="presParOf" srcId="{17757892-D612-4671-AC87-BE5D21A6AF8F}" destId="{74CD6D96-A698-4F7E-B324-2A00E8145F42}"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297091-3CD0-4C2B-AEF0-1D1D5E3E508D}">
      <dsp:nvSpPr>
        <dsp:cNvPr id="0" name=""/>
        <dsp:cNvSpPr/>
      </dsp:nvSpPr>
      <dsp:spPr>
        <a:xfrm>
          <a:off x="0" y="0"/>
          <a:ext cx="4198327" cy="3936274"/>
        </a:xfrm>
        <a:prstGeom prst="roundRect">
          <a:avLst>
            <a:gd name="adj" fmla="val 10000"/>
          </a:avLst>
        </a:prstGeom>
        <a:solidFill>
          <a:schemeClr val="accent5">
            <a:lumMod val="50000"/>
          </a:schemeClr>
        </a:solidFill>
        <a:ln w="19050" cap="rnd" cmpd="sng" algn="ctr">
          <a:solidFill>
            <a:schemeClr val="accent6"/>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l" defTabSz="2889250">
            <a:lnSpc>
              <a:spcPct val="90000"/>
            </a:lnSpc>
            <a:spcBef>
              <a:spcPct val="0"/>
            </a:spcBef>
            <a:spcAft>
              <a:spcPct val="35000"/>
            </a:spcAft>
            <a:buNone/>
          </a:pPr>
          <a:r>
            <a:rPr lang="en-US" sz="6500" kern="1200" dirty="0">
              <a:solidFill>
                <a:srgbClr val="7CFAC7"/>
              </a:solidFill>
              <a:highlight>
                <a:srgbClr val="008080"/>
              </a:highlight>
            </a:rPr>
            <a:t>Tech</a:t>
          </a:r>
        </a:p>
      </dsp:txBody>
      <dsp:txXfrm>
        <a:off x="1233292" y="0"/>
        <a:ext cx="2965034" cy="3936274"/>
      </dsp:txXfrm>
    </dsp:sp>
    <dsp:sp modelId="{E09458BC-D8EC-40E8-9D62-AC4A0AA0B334}">
      <dsp:nvSpPr>
        <dsp:cNvPr id="0" name=""/>
        <dsp:cNvSpPr/>
      </dsp:nvSpPr>
      <dsp:spPr>
        <a:xfrm>
          <a:off x="399404" y="371962"/>
          <a:ext cx="839665" cy="3149019"/>
        </a:xfrm>
        <a:prstGeom prst="roundRect">
          <a:avLst>
            <a:gd name="adj" fmla="val 10000"/>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l="-82000" r="-82000"/>
          </a:stretch>
        </a:blip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hemeClr val="accent1"/>
        </a:lnRef>
        <a:fillRef idx="3">
          <a:schemeClr val="accent1"/>
        </a:fillRef>
        <a:effectRef idx="3">
          <a:schemeClr val="accent1"/>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30T05:40:55.088"/>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30T05:40:55.089"/>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30T05:40:55.090"/>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30T05:40:55.091"/>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0,'6'0,"-4"6,-2 2</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30T05:40:55.092"/>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30T05:40:55.09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30T05:40:55.094"/>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30T05:40:55.095"/>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30T05:40:55.096"/>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1 0</inkml:trace>
</inkml:ink>
</file>

<file path=ppt/media/hdphoto1.wdp>
</file>

<file path=ppt/media/image1.jpeg>
</file>

<file path=ppt/media/image10.png>
</file>

<file path=ppt/media/image100.png>
</file>

<file path=ppt/media/image11.png>
</file>

<file path=ppt/media/image110.png>
</file>

<file path=ppt/media/image12.svg>
</file>

<file path=ppt/media/image13.1>
</file>

<file path=ppt/media/image14.png>
</file>

<file path=ppt/media/image15.png>
</file>

<file path=ppt/media/image16.png>
</file>

<file path=ppt/media/image17.jpeg>
</file>

<file path=ppt/media/image18.jpg>
</file>

<file path=ppt/media/image19.jpg>
</file>

<file path=ppt/media/image2.png>
</file>

<file path=ppt/media/image20.png>
</file>

<file path=ppt/media/image21.png>
</file>

<file path=ppt/media/image22.png>
</file>

<file path=ppt/media/image23.png>
</file>

<file path=ppt/media/image24.jpg>
</file>

<file path=ppt/media/image25.png>
</file>

<file path=ppt/media/image26.png>
</file>

<file path=ppt/media/image27.png>
</file>

<file path=ppt/media/image28.jpg>
</file>

<file path=ppt/media/image29.png>
</file>

<file path=ppt/media/image3.png>
</file>

<file path=ppt/media/image30.png>
</file>

<file path=ppt/media/image31.jpeg>
</file>

<file path=ppt/media/image32.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r>
              <a:rPr lang="en-US"/>
              <a:t> </a:t>
            </a: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14323867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27805363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AD6EE87-EBD5-4F12-A48A-63ACA297AC8F}" type="datetimeFigureOut">
              <a:rPr lang="en-US" smtClean="0"/>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5452984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0298CD5-6C1E-4009-B41F-6DF62E31D3BE}" type="datetimeFigureOut">
              <a:rPr lang="en-US" smtClean="0"/>
              <a:pPr/>
              <a:t>11/14/2024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312364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4361999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570811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6708075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0298CD5-6C1E-4009-B41F-6DF62E31D3BE}" type="datetimeFigureOut">
              <a:rPr lang="en-US" smtClean="0"/>
              <a:pPr/>
              <a:t>11/14/2024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9223286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0298CD5-6C1E-4009-B41F-6DF62E31D3BE}" type="datetimeFigureOut">
              <a:rPr lang="en-US" smtClean="0"/>
              <a:pPr/>
              <a:t>11/14/2024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8147907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smtClean="0"/>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967186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smtClean="0"/>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342893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7934645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AD6EE87-EBD5-4F12-A48A-63ACA297AC8F}" type="datetimeFigureOut">
              <a:rPr lang="en-US" smtClean="0"/>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5779654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smtClean="0"/>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37424701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A5D3794B-289A-4A80-97D7-111025398D45}" type="datetimeFigureOut">
              <a:rPr lang="en-US" smtClean="0"/>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4696355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A61015F-7CC6-4D0A-9D87-873EA4C304CC}" type="datetimeFigureOut">
              <a:rPr lang="en-US" smtClean="0"/>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7870108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smtClean="0"/>
              <a:t>11/14/2024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17556160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smtClean="0"/>
              <a:t>11/14/2024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0711365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67EF4D4C-5367-4C26-9E2B-D8088D7FCA81}" type="datetimeFigureOut">
              <a:rPr lang="en-US" smtClean="0"/>
              <a:t>11/14/2024</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81406502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56E91E96-98B0-4413-9547-46F3504108EF}" type="datetimeFigureOut">
              <a:rPr lang="en-US" smtClean="0"/>
              <a:t>11/14/2024</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36678584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05C68B11-C5A8-448C-8CE9-B1A273C79CFC}" type="datetimeFigureOut">
              <a:rPr lang="en-US" smtClean="0"/>
              <a:t>11/14/2024</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86644966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7616CA0-919D-4A49-9C8A-62FDFB3A5183}" type="datetimeFigureOut">
              <a:rPr lang="en-US" smtClean="0"/>
              <a:t>11/14/2024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smtClean="0"/>
              <a:t>‹#›</a:t>
            </a:fld>
            <a:endParaRPr lang="en-US" dirty="0"/>
          </a:p>
        </p:txBody>
      </p:sp>
    </p:spTree>
    <p:extLst>
      <p:ext uri="{BB962C8B-B14F-4D97-AF65-F5344CB8AC3E}">
        <p14:creationId xmlns:p14="http://schemas.microsoft.com/office/powerpoint/2010/main" val="104656837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0298CD5-6C1E-4009-B41F-6DF62E31D3BE}" type="datetimeFigureOut">
              <a:rPr lang="en-US" smtClean="0"/>
              <a:pPr/>
              <a:t>11/14/2024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8386105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5073269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A61015F-7CC6-4D0A-9D87-873EA4C304CC}" type="datetimeFigureOut">
              <a:rPr lang="en-US" smtClean="0"/>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08323139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3527136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57193583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0298CD5-6C1E-4009-B41F-6DF62E31D3BE}" type="datetimeFigureOut">
              <a:rPr lang="en-US" smtClean="0"/>
              <a:pPr/>
              <a:t>11/14/2024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09656583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0298CD5-6C1E-4009-B41F-6DF62E31D3BE}" type="datetimeFigureOut">
              <a:rPr lang="en-US" smtClean="0"/>
              <a:pPr/>
              <a:t>11/14/2024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28124167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smtClean="0"/>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45697544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smtClean="0"/>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91475812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AD6EE87-EBD5-4F12-A48A-63ACA297AC8F}" type="datetimeFigureOut">
              <a:rPr lang="en-US" smtClean="0"/>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85160583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smtClean="0"/>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62398098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A61015F-7CC6-4D0A-9D87-873EA4C304CC}" type="datetimeFigureOut">
              <a:rPr lang="en-US" smtClean="0"/>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72024353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smtClean="0"/>
              <a:t>11/14/2024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2268402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smtClean="0"/>
              <a:t>11/14/2024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76543407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smtClean="0"/>
              <a:t>11/14/2024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8734763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smtClean="0"/>
              <a:t>11/14/2024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04349990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smtClean="0"/>
              <a:t>11/14/2024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06021877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C68B11-C5A8-448C-8CE9-B1A273C79CFC}" type="datetimeFigureOut">
              <a:rPr lang="en-US" smtClean="0"/>
              <a:t>11/14/2024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08272029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7616CA0-919D-4A49-9C8A-62FDFB3A5183}" type="datetimeFigureOut">
              <a:rPr lang="en-US" smtClean="0"/>
              <a:t>11/14/2024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smtClean="0"/>
              <a:t>‹#›</a:t>
            </a:fld>
            <a:endParaRPr lang="en-US" dirty="0"/>
          </a:p>
        </p:txBody>
      </p:sp>
    </p:spTree>
    <p:extLst>
      <p:ext uri="{BB962C8B-B14F-4D97-AF65-F5344CB8AC3E}">
        <p14:creationId xmlns:p14="http://schemas.microsoft.com/office/powerpoint/2010/main" val="350656058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96182901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30018144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6470980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01903332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677042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smtClean="0"/>
              <a:t>11/14/2024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26400185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smtClean="0"/>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13816981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smtClean="0"/>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9184679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67EF4D4C-5367-4C26-9E2B-D8088D7FCA81}" type="datetimeFigureOut">
              <a:rPr lang="en-US" smtClean="0"/>
              <a:t>11/14/2024</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3516305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56E91E96-98B0-4413-9547-46F3504108EF}" type="datetimeFigureOut">
              <a:rPr lang="en-US" smtClean="0"/>
              <a:t>11/14/2024</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513547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05C68B11-C5A8-448C-8CE9-B1A273C79CFC}" type="datetimeFigureOut">
              <a:rPr lang="en-US" smtClean="0"/>
              <a:t>11/14/2024</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5767136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7616CA0-919D-4A49-9C8A-62FDFB3A5183}" type="datetimeFigureOut">
              <a:rPr lang="en-US" smtClean="0"/>
              <a:t>11/14/2024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smtClean="0"/>
              <a:t>‹#›</a:t>
            </a:fld>
            <a:endParaRPr lang="en-US" dirty="0"/>
          </a:p>
        </p:txBody>
      </p:sp>
    </p:spTree>
    <p:extLst>
      <p:ext uri="{BB962C8B-B14F-4D97-AF65-F5344CB8AC3E}">
        <p14:creationId xmlns:p14="http://schemas.microsoft.com/office/powerpoint/2010/main" val="29139141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theme" Target="../theme/theme2.xml"/><Relationship Id="rId3" Type="http://schemas.openxmlformats.org/officeDocument/2006/relationships/slideLayout" Target="../slideLayouts/slideLayout21.xml"/><Relationship Id="rId21" Type="http://schemas.openxmlformats.org/officeDocument/2006/relationships/image" Target="../media/image8.png"/><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image" Target="../media/image7.png"/><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image" Target="../media/image6.png"/><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 Id="rId22" Type="http://schemas.openxmlformats.org/officeDocument/2006/relationships/image" Target="../media/image9.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theme" Target="../theme/theme3.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5" Type="http://schemas.openxmlformats.org/officeDocument/2006/relationships/slideLayout" Target="../slideLayouts/slideLayout5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0298CD5-6C1E-4009-B41F-6DF62E31D3BE}" type="datetimeFigureOut">
              <a:rPr lang="en-US" smtClean="0"/>
              <a:pPr/>
              <a:t>11/14/2024</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97028837"/>
      </p:ext>
    </p:extLst>
  </p:cSld>
  <p:clrMap bg1="dk1" tx1="lt1" bg2="dk2" tx2="lt2" accent1="accent1" accent2="accent2" accent3="accent3" accent4="accent4" accent5="accent5" accent6="accent6" hlink="hlink" folHlink="folHlink"/>
  <p:sldLayoutIdLst>
    <p:sldLayoutId id="2147483957" r:id="rId1"/>
    <p:sldLayoutId id="2147483958" r:id="rId2"/>
    <p:sldLayoutId id="2147483959" r:id="rId3"/>
    <p:sldLayoutId id="2147483960" r:id="rId4"/>
    <p:sldLayoutId id="2147483961" r:id="rId5"/>
    <p:sldLayoutId id="2147483962" r:id="rId6"/>
    <p:sldLayoutId id="2147483963" r:id="rId7"/>
    <p:sldLayoutId id="2147483964" r:id="rId8"/>
    <p:sldLayoutId id="2147483965" r:id="rId9"/>
    <p:sldLayoutId id="2147483966" r:id="rId10"/>
    <p:sldLayoutId id="2147483967" r:id="rId11"/>
    <p:sldLayoutId id="2147483968" r:id="rId12"/>
    <p:sldLayoutId id="2147483969" r:id="rId13"/>
    <p:sldLayoutId id="2147483970" r:id="rId14"/>
    <p:sldLayoutId id="2147483971" r:id="rId15"/>
    <p:sldLayoutId id="2147483972" r:id="rId16"/>
    <p:sldLayoutId id="2147483973" r:id="rId17"/>
    <p:sldLayoutId id="2147483666" r:id="rId18"/>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0298CD5-6C1E-4009-B41F-6DF62E31D3BE}" type="datetimeFigureOut">
              <a:rPr lang="en-US" smtClean="0"/>
              <a:pPr/>
              <a:t>11/14/2024</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72360792"/>
      </p:ext>
    </p:extLst>
  </p:cSld>
  <p:clrMap bg1="dk1" tx1="lt1" bg2="dk2" tx2="lt2" accent1="accent1" accent2="accent2" accent3="accent3" accent4="accent4" accent5="accent5" accent6="accent6" hlink="hlink" folHlink="folHlink"/>
  <p:sldLayoutIdLst>
    <p:sldLayoutId id="2147484011" r:id="rId1"/>
    <p:sldLayoutId id="2147484012" r:id="rId2"/>
    <p:sldLayoutId id="2147484013" r:id="rId3"/>
    <p:sldLayoutId id="2147484014" r:id="rId4"/>
    <p:sldLayoutId id="2147484015" r:id="rId5"/>
    <p:sldLayoutId id="2147484016" r:id="rId6"/>
    <p:sldLayoutId id="2147484017" r:id="rId7"/>
    <p:sldLayoutId id="2147484018" r:id="rId8"/>
    <p:sldLayoutId id="2147484019" r:id="rId9"/>
    <p:sldLayoutId id="2147484020" r:id="rId10"/>
    <p:sldLayoutId id="2147484021" r:id="rId11"/>
    <p:sldLayoutId id="2147484022" r:id="rId12"/>
    <p:sldLayoutId id="2147484023" r:id="rId13"/>
    <p:sldLayoutId id="2147484024" r:id="rId14"/>
    <p:sldLayoutId id="2147484025" r:id="rId15"/>
    <p:sldLayoutId id="2147484026" r:id="rId16"/>
    <p:sldLayoutId id="214748402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0298CD5-6C1E-4009-B41F-6DF62E31D3BE}" type="datetimeFigureOut">
              <a:rPr lang="en-US" smtClean="0"/>
              <a:pPr/>
              <a:t>11/14/2024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404787600"/>
      </p:ext>
    </p:extLst>
  </p:cSld>
  <p:clrMap bg1="lt1" tx1="dk1" bg2="lt2" tx2="dk2" accent1="accent1" accent2="accent2" accent3="accent3" accent4="accent4" accent5="accent5" accent6="accent6" hlink="hlink" folHlink="folHlink"/>
  <p:sldLayoutIdLst>
    <p:sldLayoutId id="2147484029" r:id="rId1"/>
    <p:sldLayoutId id="2147484030" r:id="rId2"/>
    <p:sldLayoutId id="2147484031" r:id="rId3"/>
    <p:sldLayoutId id="2147484032" r:id="rId4"/>
    <p:sldLayoutId id="2147484033" r:id="rId5"/>
    <p:sldLayoutId id="2147484034" r:id="rId6"/>
    <p:sldLayoutId id="2147484035" r:id="rId7"/>
    <p:sldLayoutId id="2147484036" r:id="rId8"/>
    <p:sldLayoutId id="2147484037" r:id="rId9"/>
    <p:sldLayoutId id="2147484038" r:id="rId10"/>
    <p:sldLayoutId id="2147484039" r:id="rId11"/>
    <p:sldLayoutId id="2147484040" r:id="rId12"/>
    <p:sldLayoutId id="2147484041" r:id="rId13"/>
    <p:sldLayoutId id="2147484042" r:id="rId14"/>
    <p:sldLayoutId id="2147484043" r:id="rId15"/>
    <p:sldLayoutId id="214748404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1.xml"/><Relationship Id="rId1" Type="http://schemas.openxmlformats.org/officeDocument/2006/relationships/tags" Target="../tags/tag3.xml"/><Relationship Id="rId4" Type="http://schemas.openxmlformats.org/officeDocument/2006/relationships/hyperlink" Target="https://www.pngall.com/world-png/download/25189/" TargetMode="Externa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2.xml"/></Relationships>
</file>

<file path=ppt/slides/_rels/slide11.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slideLayout" Target="../slideLayouts/slideLayout4.xml"/><Relationship Id="rId1" Type="http://schemas.openxmlformats.org/officeDocument/2006/relationships/tags" Target="../tags/tag13.xml"/><Relationship Id="rId4" Type="http://schemas.openxmlformats.org/officeDocument/2006/relationships/hyperlink" Target="https://info.orcid.org/coding-with-the-github-octocat/" TargetMode="Externa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xml"/><Relationship Id="rId1" Type="http://schemas.openxmlformats.org/officeDocument/2006/relationships/tags" Target="../tags/tag14.xml"/><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slideLayout" Target="../slideLayouts/slideLayout4.xml"/><Relationship Id="rId1" Type="http://schemas.openxmlformats.org/officeDocument/2006/relationships/tags" Target="../tags/tag15.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slideLayout" Target="../slideLayouts/slideLayout4.xml"/><Relationship Id="rId1" Type="http://schemas.openxmlformats.org/officeDocument/2006/relationships/tags" Target="../tags/tag16.xml"/></Relationships>
</file>

<file path=ppt/slides/_rels/slide15.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slideLayout" Target="../slideLayouts/slideLayout4.xml"/><Relationship Id="rId1" Type="http://schemas.openxmlformats.org/officeDocument/2006/relationships/tags" Target="../tags/tag17.xml"/><Relationship Id="rId5" Type="http://schemas.openxmlformats.org/officeDocument/2006/relationships/image" Target="../media/image29.png"/><Relationship Id="rId4" Type="http://schemas.openxmlformats.org/officeDocument/2006/relationships/hyperlink" Target="https://www.vecteezy.com/vector-art/29928350-speech-bubble-with-lets-discuss-text-megaphone-banner-web-design-vector-stock-illustration" TargetMode="Externa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8.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slideLayout" Target="../slideLayouts/slideLayout4.xml"/><Relationship Id="rId1" Type="http://schemas.openxmlformats.org/officeDocument/2006/relationships/tags" Target="../tags/tag19.xml"/><Relationship Id="rId5" Type="http://schemas.openxmlformats.org/officeDocument/2006/relationships/hyperlink" Target="http://starbeamrainbowlabs.co.uk/blog/" TargetMode="External"/><Relationship Id="rId4" Type="http://schemas.openxmlformats.org/officeDocument/2006/relationships/image" Target="../media/image31.jpeg"/></Relationships>
</file>

<file path=ppt/slides/_rels/slide18.xml.rels><?xml version="1.0" encoding="UTF-8" standalone="yes"?>
<Relationships xmlns="http://schemas.openxmlformats.org/package/2006/relationships"><Relationship Id="rId3" Type="http://schemas.openxmlformats.org/officeDocument/2006/relationships/hyperlink" Target="https://rcc.harvard.edu/" TargetMode="External"/><Relationship Id="rId2" Type="http://schemas.openxmlformats.org/officeDocument/2006/relationships/slideLayout" Target="../slideLayouts/slideLayout4.xml"/><Relationship Id="rId1" Type="http://schemas.openxmlformats.org/officeDocument/2006/relationships/tags" Target="../tags/tag20.xml"/><Relationship Id="rId6" Type="http://schemas.openxmlformats.org/officeDocument/2006/relationships/hyperlink" Target="https://www.picpedia.org/suspension-file/a/appendix.html" TargetMode="External"/><Relationship Id="rId5" Type="http://schemas.openxmlformats.org/officeDocument/2006/relationships/image" Target="../media/image32.jpg"/><Relationship Id="rId4" Type="http://schemas.openxmlformats.org/officeDocument/2006/relationships/hyperlink" Target="https://www.mckinsey.com/" TargetMode="Externa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21.xml"/></Relationships>
</file>

<file path=ppt/slides/_rels/slide2.xml.rels><?xml version="1.0" encoding="UTF-8" standalone="yes"?>
<Relationships xmlns="http://schemas.openxmlformats.org/package/2006/relationships"><Relationship Id="rId8" Type="http://schemas.openxmlformats.org/officeDocument/2006/relationships/customXml" Target="../ink/ink1.xml"/><Relationship Id="rId13" Type="http://schemas.openxmlformats.org/officeDocument/2006/relationships/image" Target="../media/image110.png"/><Relationship Id="rId18" Type="http://schemas.openxmlformats.org/officeDocument/2006/relationships/customXml" Target="../ink/ink9.xml"/><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customXml" Target="../ink/ink4.xml"/><Relationship Id="rId17" Type="http://schemas.openxmlformats.org/officeDocument/2006/relationships/customXml" Target="../ink/ink8.xml"/><Relationship Id="rId2" Type="http://schemas.openxmlformats.org/officeDocument/2006/relationships/slideLayout" Target="../slideLayouts/slideLayout2.xml"/><Relationship Id="rId16" Type="http://schemas.openxmlformats.org/officeDocument/2006/relationships/customXml" Target="../ink/ink7.xml"/><Relationship Id="rId20" Type="http://schemas.openxmlformats.org/officeDocument/2006/relationships/hyperlink" Target="https://www.rawpixel.com/search/meeting" TargetMode="External"/><Relationship Id="rId1" Type="http://schemas.openxmlformats.org/officeDocument/2006/relationships/tags" Target="../tags/tag4.xml"/><Relationship Id="rId6" Type="http://schemas.openxmlformats.org/officeDocument/2006/relationships/diagramColors" Target="../diagrams/colors1.xml"/><Relationship Id="rId11" Type="http://schemas.openxmlformats.org/officeDocument/2006/relationships/customXml" Target="../ink/ink3.xml"/><Relationship Id="rId5" Type="http://schemas.openxmlformats.org/officeDocument/2006/relationships/diagramQuickStyle" Target="../diagrams/quickStyle1.xml"/><Relationship Id="rId15" Type="http://schemas.openxmlformats.org/officeDocument/2006/relationships/customXml" Target="../ink/ink6.xml"/><Relationship Id="rId10" Type="http://schemas.openxmlformats.org/officeDocument/2006/relationships/customXml" Target="../ink/ink2.xml"/><Relationship Id="rId19" Type="http://schemas.openxmlformats.org/officeDocument/2006/relationships/image" Target="../media/image13.1"/><Relationship Id="rId4" Type="http://schemas.openxmlformats.org/officeDocument/2006/relationships/diagramLayout" Target="../diagrams/layout1.xml"/><Relationship Id="rId9" Type="http://schemas.openxmlformats.org/officeDocument/2006/relationships/image" Target="../media/image100.png"/><Relationship Id="rId14" Type="http://schemas.openxmlformats.org/officeDocument/2006/relationships/customXml" Target="../ink/ink5.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2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2.xml"/><Relationship Id="rId1" Type="http://schemas.openxmlformats.org/officeDocument/2006/relationships/tags" Target="../tags/tag5.xml"/><Relationship Id="rId6" Type="http://schemas.openxmlformats.org/officeDocument/2006/relationships/hyperlink" Target="https://scout.es/datos-de-interes-del-esjamboree/review-icon-png-2/" TargetMode="External"/><Relationship Id="rId5" Type="http://schemas.openxmlformats.org/officeDocument/2006/relationships/image" Target="../media/image15.pn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39.xml"/><Relationship Id="rId1" Type="http://schemas.openxmlformats.org/officeDocument/2006/relationships/tags" Target="../tags/tag6.xml"/><Relationship Id="rId6" Type="http://schemas.openxmlformats.org/officeDocument/2006/relationships/image" Target="../media/image17.jpeg"/><Relationship Id="rId5" Type="http://schemas.openxmlformats.org/officeDocument/2006/relationships/hyperlink" Target="https://www.publicdomainpictures.net/view-image.php?image=103418" TargetMode="Externa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slideLayout" Target="../slideLayouts/slideLayout4.xml"/><Relationship Id="rId1" Type="http://schemas.openxmlformats.org/officeDocument/2006/relationships/tags" Target="../tags/tag7.xml"/><Relationship Id="rId4" Type="http://schemas.openxmlformats.org/officeDocument/2006/relationships/hyperlink" Target="https://www.thebluediamondgallery.com/handwriting/m/methodology.html"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slideLayout" Target="../slideLayouts/slideLayout4.xml"/><Relationship Id="rId1" Type="http://schemas.openxmlformats.org/officeDocument/2006/relationships/tags" Target="../tags/tag8.xml"/><Relationship Id="rId4" Type="http://schemas.openxmlformats.org/officeDocument/2006/relationships/hyperlink" Target="https://pixabay.com/en/result-excuse-me-failure-3249597/"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Layout" Target="../slideLayouts/slideLayout4.xml"/><Relationship Id="rId1" Type="http://schemas.openxmlformats.org/officeDocument/2006/relationships/tags" Target="../tags/tag9.xml"/><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0.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slideLayout" Target="../slideLayouts/slideLayout4.xml"/><Relationship Id="rId1" Type="http://schemas.openxmlformats.org/officeDocument/2006/relationships/tags" Target="../tags/tag11.xml"/><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D5631-0297-E86E-7069-C969B141FD7D}"/>
              </a:ext>
            </a:extLst>
          </p:cNvPr>
          <p:cNvSpPr>
            <a:spLocks noGrp="1"/>
          </p:cNvSpPr>
          <p:nvPr>
            <p:ph type="ctrTitle"/>
          </p:nvPr>
        </p:nvSpPr>
        <p:spPr>
          <a:xfrm>
            <a:off x="373675" y="177986"/>
            <a:ext cx="4297723" cy="850246"/>
          </a:xfrm>
          <a:noFill/>
        </p:spPr>
        <p:txBody>
          <a:bodyPr>
            <a:noAutofit/>
          </a:bodyPr>
          <a:lstStyle/>
          <a:p>
            <a:pPr algn="l"/>
            <a:r>
              <a:rPr lang="en-US" sz="3600" dirty="0">
                <a:solidFill>
                  <a:srgbClr val="00B050"/>
                </a:solidFill>
              </a:rPr>
              <a:t>Technology Trend</a:t>
            </a:r>
          </a:p>
        </p:txBody>
      </p:sp>
      <p:sp>
        <p:nvSpPr>
          <p:cNvPr id="3" name="Subtitle 2">
            <a:extLst>
              <a:ext uri="{FF2B5EF4-FFF2-40B4-BE49-F238E27FC236}">
                <a16:creationId xmlns:a16="http://schemas.microsoft.com/office/drawing/2014/main" id="{59DF6B8D-2BAC-11F8-7D28-B631D08C8D90}"/>
              </a:ext>
            </a:extLst>
          </p:cNvPr>
          <p:cNvSpPr>
            <a:spLocks noGrp="1"/>
          </p:cNvSpPr>
          <p:nvPr>
            <p:ph type="subTitle" idx="1"/>
          </p:nvPr>
        </p:nvSpPr>
        <p:spPr>
          <a:xfrm>
            <a:off x="313385" y="1863970"/>
            <a:ext cx="4575138" cy="2617596"/>
          </a:xfrm>
          <a:noFill/>
        </p:spPr>
        <p:txBody>
          <a:bodyPr>
            <a:noAutofit/>
          </a:bodyPr>
          <a:lstStyle/>
          <a:p>
            <a:r>
              <a:rPr lang="en-US" dirty="0">
                <a:solidFill>
                  <a:srgbClr val="FF3300"/>
                </a:solidFill>
              </a:rPr>
              <a:t>Analysis of Technology in Demand on Demography</a:t>
            </a:r>
          </a:p>
          <a:p>
            <a:r>
              <a:rPr lang="en-US" dirty="0">
                <a:solidFill>
                  <a:schemeClr val="accent6">
                    <a:lumMod val="75000"/>
                  </a:schemeClr>
                </a:solidFill>
                <a:highlight>
                  <a:srgbClr val="000000"/>
                </a:highlight>
              </a:rPr>
              <a:t>Ferdous Haque</a:t>
            </a:r>
          </a:p>
          <a:p>
            <a:r>
              <a:rPr lang="en-US" dirty="0">
                <a:solidFill>
                  <a:srgbClr val="82F1F4"/>
                </a:solidFill>
              </a:rPr>
              <a:t>IBM Data Analyst Professional Certificate </a:t>
            </a:r>
            <a:endParaRPr lang="en-US" dirty="0">
              <a:solidFill>
                <a:srgbClr val="82F1F4"/>
              </a:solidFill>
              <a:highlight>
                <a:srgbClr val="000000"/>
              </a:highlight>
            </a:endParaRPr>
          </a:p>
          <a:p>
            <a:r>
              <a:rPr lang="en-US" dirty="0">
                <a:solidFill>
                  <a:schemeClr val="tx1">
                    <a:lumMod val="95000"/>
                  </a:schemeClr>
                </a:solidFill>
              </a:rPr>
              <a:t>11-03-2024</a:t>
            </a:r>
          </a:p>
        </p:txBody>
      </p:sp>
      <p:pic>
        <p:nvPicPr>
          <p:cNvPr id="4" name="Picture 3">
            <a:extLst>
              <a:ext uri="{FF2B5EF4-FFF2-40B4-BE49-F238E27FC236}">
                <a16:creationId xmlns:a16="http://schemas.microsoft.com/office/drawing/2014/main" id="{77323E2C-8982-861D-BE1D-3E30E5CC437C}"/>
              </a:ext>
            </a:extLst>
          </p:cNvPr>
          <p:cNvPicPr>
            <a:picLocks noChangeAspect="1"/>
          </p:cNvPicPr>
          <p:nvPr/>
        </p:nvPicPr>
        <p:blipFill>
          <a:blip r:embed="rId3">
            <a:extLst>
              <a:ext uri="{837473B0-CC2E-450A-ABE3-18F120FF3D39}">
                <a1611:picAttrSrcUrl xmlns:a1611="http://schemas.microsoft.com/office/drawing/2016/11/main" r:id="rId4"/>
              </a:ext>
            </a:extLst>
          </a:blip>
          <a:srcRect/>
          <a:stretch/>
        </p:blipFill>
        <p:spPr>
          <a:xfrm>
            <a:off x="6230983" y="1360868"/>
            <a:ext cx="4059571" cy="4653566"/>
          </a:xfrm>
          <a:prstGeom prst="rect">
            <a:avLst/>
          </a:prstGeom>
          <a:noFill/>
        </p:spPr>
      </p:pic>
      <p:sp>
        <p:nvSpPr>
          <p:cNvPr id="5" name="TextBox 4">
            <a:extLst>
              <a:ext uri="{FF2B5EF4-FFF2-40B4-BE49-F238E27FC236}">
                <a16:creationId xmlns:a16="http://schemas.microsoft.com/office/drawing/2014/main" id="{E25DB0CC-1261-CAA6-3A57-8772B5038D98}"/>
              </a:ext>
            </a:extLst>
          </p:cNvPr>
          <p:cNvSpPr txBox="1"/>
          <p:nvPr/>
        </p:nvSpPr>
        <p:spPr>
          <a:xfrm>
            <a:off x="7418232" y="197235"/>
            <a:ext cx="1580067" cy="830997"/>
          </a:xfrm>
          <a:prstGeom prst="rect">
            <a:avLst/>
          </a:prstGeom>
          <a:noFill/>
        </p:spPr>
        <p:txBody>
          <a:bodyPr wrap="square" rtlCol="0">
            <a:spAutoFit/>
          </a:bodyPr>
          <a:lstStyle/>
          <a:p>
            <a:pPr algn="ctr"/>
            <a:r>
              <a:rPr lang="en-US" sz="1600" dirty="0">
                <a:solidFill>
                  <a:srgbClr val="FFFF00"/>
                </a:solidFill>
                <a:highlight>
                  <a:srgbClr val="000000"/>
                </a:highlight>
              </a:rPr>
              <a:t>Technology</a:t>
            </a:r>
          </a:p>
          <a:p>
            <a:pPr algn="ctr"/>
            <a:r>
              <a:rPr lang="en-US" sz="1600" dirty="0">
                <a:solidFill>
                  <a:srgbClr val="FFFF00"/>
                </a:solidFill>
                <a:highlight>
                  <a:srgbClr val="000000"/>
                </a:highlight>
              </a:rPr>
              <a:t>In</a:t>
            </a:r>
          </a:p>
          <a:p>
            <a:pPr algn="ctr"/>
            <a:r>
              <a:rPr lang="en-US" sz="1600" dirty="0">
                <a:solidFill>
                  <a:srgbClr val="FFFF00"/>
                </a:solidFill>
                <a:highlight>
                  <a:srgbClr val="000000"/>
                </a:highlight>
              </a:rPr>
              <a:t> Motion</a:t>
            </a:r>
          </a:p>
        </p:txBody>
      </p:sp>
    </p:spTree>
    <p:custDataLst>
      <p:tags r:id="rId1"/>
    </p:custDataLst>
    <p:extLst>
      <p:ext uri="{BB962C8B-B14F-4D97-AF65-F5344CB8AC3E}">
        <p14:creationId xmlns:p14="http://schemas.microsoft.com/office/powerpoint/2010/main" val="40097309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a:extLst>
            <a:ext uri="{FF2B5EF4-FFF2-40B4-BE49-F238E27FC236}">
              <a16:creationId xmlns:a16="http://schemas.microsoft.com/office/drawing/2014/main" id="{578A6A9C-70D0-119E-38BE-1738DA5AD3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797E2B-01DB-9C21-4CF2-1586AB1C34C4}"/>
              </a:ext>
            </a:extLst>
          </p:cNvPr>
          <p:cNvSpPr>
            <a:spLocks noGrp="1"/>
          </p:cNvSpPr>
          <p:nvPr>
            <p:ph type="title"/>
          </p:nvPr>
        </p:nvSpPr>
        <p:spPr>
          <a:xfrm>
            <a:off x="48986" y="190920"/>
            <a:ext cx="8321292" cy="577780"/>
          </a:xfrm>
        </p:spPr>
        <p:txBody>
          <a:bodyPr/>
          <a:lstStyle/>
          <a:p>
            <a:r>
              <a:rPr lang="en-US" sz="2800" dirty="0">
                <a:solidFill>
                  <a:srgbClr val="FEFA46"/>
                </a:solidFill>
              </a:rPr>
              <a:t>DATABASE TRENDS - FINDINGS &amp; IMPLICATIONS</a:t>
            </a:r>
          </a:p>
        </p:txBody>
      </p:sp>
      <p:sp>
        <p:nvSpPr>
          <p:cNvPr id="3" name="Content Placeholder 2">
            <a:extLst>
              <a:ext uri="{FF2B5EF4-FFF2-40B4-BE49-F238E27FC236}">
                <a16:creationId xmlns:a16="http://schemas.microsoft.com/office/drawing/2014/main" id="{F73EC42F-75A2-FA08-F2B6-EB2817BBF83F}"/>
              </a:ext>
            </a:extLst>
          </p:cNvPr>
          <p:cNvSpPr>
            <a:spLocks noGrp="1"/>
          </p:cNvSpPr>
          <p:nvPr>
            <p:ph sz="half" idx="1"/>
          </p:nvPr>
        </p:nvSpPr>
        <p:spPr>
          <a:xfrm>
            <a:off x="431977" y="1367849"/>
            <a:ext cx="4826959" cy="4814587"/>
          </a:xfrm>
        </p:spPr>
        <p:txBody>
          <a:bodyPr>
            <a:noAutofit/>
          </a:bodyPr>
          <a:lstStyle/>
          <a:p>
            <a:pPr marL="0" indent="0" algn="just">
              <a:buNone/>
            </a:pPr>
            <a:r>
              <a:rPr lang="en-US" sz="2000" dirty="0">
                <a:solidFill>
                  <a:schemeClr val="accent3"/>
                </a:solidFill>
              </a:rPr>
              <a:t>Findings</a:t>
            </a:r>
          </a:p>
          <a:p>
            <a:pPr algn="just"/>
            <a:r>
              <a:rPr lang="en-US" sz="1600" dirty="0">
                <a:solidFill>
                  <a:schemeClr val="accent3"/>
                </a:solidFill>
              </a:rPr>
              <a:t>The current trend in database shows MySQL with the highest popularity followed by Microsoft SQL Server, PostgreSQL, SQLite, and MongoDB as the top five databases. </a:t>
            </a:r>
          </a:p>
          <a:p>
            <a:pPr algn="just"/>
            <a:r>
              <a:rPr lang="en-US" sz="1600" dirty="0">
                <a:solidFill>
                  <a:schemeClr val="accent3"/>
                </a:solidFill>
              </a:rPr>
              <a:t>With a significant 40% drop in MySQL’s popularity, PostgreSQL is projected to rise to the top with a modest 5% increase next year. The new ranking will feature MongoDB with a 21% increase, Redis with nearly 33% increase, and MySQL in fourth place despite the drop.</a:t>
            </a:r>
          </a:p>
          <a:p>
            <a:pPr algn="just"/>
            <a:r>
              <a:rPr lang="en-US" sz="1600" dirty="0">
                <a:solidFill>
                  <a:schemeClr val="accent3"/>
                </a:solidFill>
              </a:rPr>
              <a:t>Microsoft SQL Server and SQLite are expected to experience popularity drops of  34/% and 25%, respectively.</a:t>
            </a:r>
          </a:p>
        </p:txBody>
      </p:sp>
      <p:sp>
        <p:nvSpPr>
          <p:cNvPr id="4" name="Content Placeholder 3">
            <a:extLst>
              <a:ext uri="{FF2B5EF4-FFF2-40B4-BE49-F238E27FC236}">
                <a16:creationId xmlns:a16="http://schemas.microsoft.com/office/drawing/2014/main" id="{D327B10A-E9C3-5B71-0345-782E28BDB37C}"/>
              </a:ext>
            </a:extLst>
          </p:cNvPr>
          <p:cNvSpPr>
            <a:spLocks noGrp="1"/>
          </p:cNvSpPr>
          <p:nvPr>
            <p:ph sz="half" idx="2"/>
          </p:nvPr>
        </p:nvSpPr>
        <p:spPr>
          <a:xfrm>
            <a:off x="5777552" y="1367848"/>
            <a:ext cx="5145107" cy="4600773"/>
          </a:xfrm>
        </p:spPr>
        <p:txBody>
          <a:bodyPr>
            <a:normAutofit/>
          </a:bodyPr>
          <a:lstStyle/>
          <a:p>
            <a:pPr marL="0" indent="0" algn="just">
              <a:buNone/>
            </a:pPr>
            <a:r>
              <a:rPr lang="en-US" sz="2000" dirty="0">
                <a:solidFill>
                  <a:srgbClr val="FFFF00"/>
                </a:solidFill>
              </a:rPr>
              <a:t>Implications</a:t>
            </a:r>
          </a:p>
          <a:p>
            <a:pPr algn="just"/>
            <a:r>
              <a:rPr lang="en-US" sz="1600" dirty="0">
                <a:solidFill>
                  <a:srgbClr val="FFFF00"/>
                </a:solidFill>
              </a:rPr>
              <a:t>Despite some sharp declines in database rankings next year, it is crucial to note that a significant portion of respondents in this category had null values. This, combined with a smaller focus group, may have led to unusual outcomes.</a:t>
            </a:r>
          </a:p>
          <a:p>
            <a:pPr algn="just"/>
            <a:r>
              <a:rPr lang="en-US" sz="1600" dirty="0">
                <a:solidFill>
                  <a:srgbClr val="FFFF00"/>
                </a:solidFill>
              </a:rPr>
              <a:t>Consequently, PostgreSQL is expected to take the top spot with only 5% rise in popularity. Additionally, SQLite is nearly disappearing from the ranking.</a:t>
            </a:r>
          </a:p>
        </p:txBody>
      </p:sp>
    </p:spTree>
    <p:custDataLst>
      <p:tags r:id="rId1"/>
    </p:custDataLst>
    <p:extLst>
      <p:ext uri="{BB962C8B-B14F-4D97-AF65-F5344CB8AC3E}">
        <p14:creationId xmlns:p14="http://schemas.microsoft.com/office/powerpoint/2010/main" val="31881259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53E8291F-E27C-74F8-33D3-FF131FC96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BB7D73-872E-CFE8-1C38-8422F383863C}"/>
              </a:ext>
            </a:extLst>
          </p:cNvPr>
          <p:cNvSpPr>
            <a:spLocks noGrp="1"/>
          </p:cNvSpPr>
          <p:nvPr>
            <p:ph type="title"/>
          </p:nvPr>
        </p:nvSpPr>
        <p:spPr>
          <a:xfrm>
            <a:off x="199600" y="102425"/>
            <a:ext cx="3157750" cy="984847"/>
          </a:xfrm>
        </p:spPr>
        <p:txBody>
          <a:bodyPr anchor="ctr">
            <a:normAutofit/>
          </a:bodyPr>
          <a:lstStyle/>
          <a:p>
            <a:r>
              <a:rPr lang="en-US" sz="3600" dirty="0"/>
              <a:t>DASHBOARD</a:t>
            </a:r>
          </a:p>
        </p:txBody>
      </p:sp>
      <p:sp>
        <p:nvSpPr>
          <p:cNvPr id="3" name="Content Placeholder 2">
            <a:extLst>
              <a:ext uri="{FF2B5EF4-FFF2-40B4-BE49-F238E27FC236}">
                <a16:creationId xmlns:a16="http://schemas.microsoft.com/office/drawing/2014/main" id="{25C64183-B387-01E7-21BA-4DA6B1F51815}"/>
              </a:ext>
            </a:extLst>
          </p:cNvPr>
          <p:cNvSpPr txBox="1">
            <a:spLocks/>
          </p:cNvSpPr>
          <p:nvPr/>
        </p:nvSpPr>
        <p:spPr>
          <a:xfrm>
            <a:off x="4326340" y="1574043"/>
            <a:ext cx="5404514" cy="256924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262626"/>
                </a:solidFill>
                <a:latin typeface="IBM Plex Sans" panose="020B0503050203000203" pitchFamily="34"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262626"/>
                </a:solidFill>
                <a:latin typeface="IBM Plex Sans" panose="020B0503050203000203" pitchFamily="34"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262626"/>
                </a:solidFill>
                <a:latin typeface="IBM Plex Sans" panose="020B0503050203000203" pitchFamily="34"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sz="2200" dirty="0"/>
              <a:t>&lt;The GitHub link of the Cognos/Looker Studio dashboard goes here.&gt;</a:t>
            </a:r>
          </a:p>
        </p:txBody>
      </p:sp>
      <p:pic>
        <p:nvPicPr>
          <p:cNvPr id="6" name="Picture 5">
            <a:extLst>
              <a:ext uri="{FF2B5EF4-FFF2-40B4-BE49-F238E27FC236}">
                <a16:creationId xmlns:a16="http://schemas.microsoft.com/office/drawing/2014/main" id="{A43551AD-D19A-290D-3796-1C6DEC19E955}"/>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199599" y="1651379"/>
            <a:ext cx="3853859" cy="2569239"/>
          </a:xfrm>
          <a:prstGeom prst="rect">
            <a:avLst/>
          </a:prstGeom>
        </p:spPr>
      </p:pic>
    </p:spTree>
    <p:custDataLst>
      <p:tags r:id="rId1"/>
    </p:custDataLst>
    <p:extLst>
      <p:ext uri="{BB962C8B-B14F-4D97-AF65-F5344CB8AC3E}">
        <p14:creationId xmlns:p14="http://schemas.microsoft.com/office/powerpoint/2010/main" val="1752198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75000"/>
          </a:schemeClr>
        </a:solidFill>
        <a:effectLst/>
      </p:bgPr>
    </p:bg>
    <p:spTree>
      <p:nvGrpSpPr>
        <p:cNvPr id="1" name="">
          <a:extLst>
            <a:ext uri="{FF2B5EF4-FFF2-40B4-BE49-F238E27FC236}">
              <a16:creationId xmlns:a16="http://schemas.microsoft.com/office/drawing/2014/main" id="{1F42F0CA-55D1-0835-20D4-03D017A1D5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393914-A678-A34E-C52A-16D0ADAA25AF}"/>
              </a:ext>
            </a:extLst>
          </p:cNvPr>
          <p:cNvSpPr>
            <a:spLocks noGrp="1"/>
          </p:cNvSpPr>
          <p:nvPr>
            <p:ph type="title"/>
          </p:nvPr>
        </p:nvSpPr>
        <p:spPr>
          <a:xfrm>
            <a:off x="646111" y="452718"/>
            <a:ext cx="3960233" cy="898785"/>
          </a:xfrm>
        </p:spPr>
        <p:txBody>
          <a:bodyPr anchor="ctr">
            <a:normAutofit/>
          </a:bodyPr>
          <a:lstStyle/>
          <a:p>
            <a:r>
              <a:rPr lang="en-US" sz="3200" dirty="0">
                <a:solidFill>
                  <a:srgbClr val="3619E3"/>
                </a:solidFill>
              </a:rPr>
              <a:t>DASHBOARD TAB 1</a:t>
            </a:r>
          </a:p>
        </p:txBody>
      </p:sp>
      <p:sp>
        <p:nvSpPr>
          <p:cNvPr id="3" name="Content Placeholder 2">
            <a:extLst>
              <a:ext uri="{FF2B5EF4-FFF2-40B4-BE49-F238E27FC236}">
                <a16:creationId xmlns:a16="http://schemas.microsoft.com/office/drawing/2014/main" id="{B396FB03-F857-3EC0-249E-AE03F391502E}"/>
              </a:ext>
            </a:extLst>
          </p:cNvPr>
          <p:cNvSpPr>
            <a:spLocks noGrp="1"/>
          </p:cNvSpPr>
          <p:nvPr>
            <p:ph sz="half" idx="1"/>
          </p:nvPr>
        </p:nvSpPr>
        <p:spPr>
          <a:xfrm>
            <a:off x="838200" y="1690688"/>
            <a:ext cx="10515600" cy="4351338"/>
          </a:xfrm>
        </p:spPr>
        <p:txBody>
          <a:bodyPr/>
          <a:lstStyle/>
          <a:p>
            <a:pPr marL="0" indent="0">
              <a:buNone/>
            </a:pPr>
            <a:endParaRPr lang="en-US" dirty="0"/>
          </a:p>
          <a:p>
            <a:pPr marL="0" indent="0">
              <a:buNone/>
            </a:pPr>
            <a:endParaRPr lang="en-US" dirty="0"/>
          </a:p>
          <a:p>
            <a:pPr marL="0" indent="0">
              <a:buNone/>
            </a:pPr>
            <a:r>
              <a:rPr lang="en-US" dirty="0"/>
              <a:t>Screenshot of dashboard tab 1 goes here</a:t>
            </a:r>
          </a:p>
        </p:txBody>
      </p:sp>
      <p:pic>
        <p:nvPicPr>
          <p:cNvPr id="5" name="Picture 4">
            <a:extLst>
              <a:ext uri="{FF2B5EF4-FFF2-40B4-BE49-F238E27FC236}">
                <a16:creationId xmlns:a16="http://schemas.microsoft.com/office/drawing/2014/main" id="{CB2153F5-184C-F342-C754-76D8DE2FCBAB}"/>
              </a:ext>
            </a:extLst>
          </p:cNvPr>
          <p:cNvPicPr>
            <a:picLocks noChangeAspect="1"/>
          </p:cNvPicPr>
          <p:nvPr/>
        </p:nvPicPr>
        <p:blipFill>
          <a:blip r:embed="rId4"/>
          <a:stretch>
            <a:fillRect/>
          </a:stretch>
        </p:blipFill>
        <p:spPr>
          <a:xfrm>
            <a:off x="646111" y="1512383"/>
            <a:ext cx="11110460" cy="5029636"/>
          </a:xfrm>
          <a:prstGeom prst="rect">
            <a:avLst/>
          </a:prstGeom>
        </p:spPr>
      </p:pic>
    </p:spTree>
    <p:custDataLst>
      <p:tags r:id="rId1"/>
    </p:custDataLst>
    <p:extLst>
      <p:ext uri="{BB962C8B-B14F-4D97-AF65-F5344CB8AC3E}">
        <p14:creationId xmlns:p14="http://schemas.microsoft.com/office/powerpoint/2010/main" val="24297367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bg>
      <p:bgPr>
        <a:solidFill>
          <a:srgbClr val="824B85"/>
        </a:solidFill>
        <a:effectLst/>
      </p:bgPr>
    </p:bg>
    <p:spTree>
      <p:nvGrpSpPr>
        <p:cNvPr id="1" name="">
          <a:extLst>
            <a:ext uri="{FF2B5EF4-FFF2-40B4-BE49-F238E27FC236}">
              <a16:creationId xmlns:a16="http://schemas.microsoft.com/office/drawing/2014/main" id="{F118F23D-B8D7-D0E4-EDC5-E0F023884D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4F933A-3681-3D82-68EF-62EC07822DAD}"/>
              </a:ext>
            </a:extLst>
          </p:cNvPr>
          <p:cNvSpPr>
            <a:spLocks noGrp="1"/>
          </p:cNvSpPr>
          <p:nvPr>
            <p:ph type="title"/>
          </p:nvPr>
        </p:nvSpPr>
        <p:spPr>
          <a:xfrm>
            <a:off x="520321" y="389190"/>
            <a:ext cx="4152163" cy="853568"/>
          </a:xfrm>
        </p:spPr>
        <p:txBody>
          <a:bodyPr anchor="ctr">
            <a:normAutofit/>
          </a:bodyPr>
          <a:lstStyle/>
          <a:p>
            <a:r>
              <a:rPr lang="en-US" sz="3200" dirty="0">
                <a:solidFill>
                  <a:schemeClr val="accent2">
                    <a:lumMod val="20000"/>
                    <a:lumOff val="80000"/>
                  </a:schemeClr>
                </a:solidFill>
              </a:rPr>
              <a:t>DASHBOARD TAB 2</a:t>
            </a:r>
          </a:p>
        </p:txBody>
      </p:sp>
      <p:sp>
        <p:nvSpPr>
          <p:cNvPr id="3" name="Content Placeholder 2">
            <a:extLst>
              <a:ext uri="{FF2B5EF4-FFF2-40B4-BE49-F238E27FC236}">
                <a16:creationId xmlns:a16="http://schemas.microsoft.com/office/drawing/2014/main" id="{73960BF9-AB8D-4916-3BC9-E2E92E0872BE}"/>
              </a:ext>
            </a:extLst>
          </p:cNvPr>
          <p:cNvSpPr>
            <a:spLocks noGrp="1"/>
          </p:cNvSpPr>
          <p:nvPr>
            <p:ph sz="half" idx="1"/>
          </p:nvPr>
        </p:nvSpPr>
        <p:spPr>
          <a:xfrm>
            <a:off x="838200" y="1690688"/>
            <a:ext cx="10515600" cy="4351338"/>
          </a:xfrm>
        </p:spPr>
        <p:txBody>
          <a:bodyPr/>
          <a:lstStyle/>
          <a:p>
            <a:pPr marL="0" indent="0">
              <a:buNone/>
            </a:pPr>
            <a:endParaRPr lang="en-US" dirty="0"/>
          </a:p>
          <a:p>
            <a:pPr marL="0" indent="0">
              <a:buNone/>
            </a:pPr>
            <a:endParaRPr lang="en-US" dirty="0"/>
          </a:p>
          <a:p>
            <a:pPr marL="0" indent="0">
              <a:buNone/>
            </a:pPr>
            <a:r>
              <a:rPr lang="en-US" dirty="0"/>
              <a:t>Screenshot of dashboard tab 2 goes here</a:t>
            </a:r>
          </a:p>
        </p:txBody>
      </p:sp>
      <p:pic>
        <p:nvPicPr>
          <p:cNvPr id="7" name="Picture 6">
            <a:extLst>
              <a:ext uri="{FF2B5EF4-FFF2-40B4-BE49-F238E27FC236}">
                <a16:creationId xmlns:a16="http://schemas.microsoft.com/office/drawing/2014/main" id="{5F9AEA0D-48D9-A5EC-4DB8-4221790CCEC4}"/>
              </a:ext>
            </a:extLst>
          </p:cNvPr>
          <p:cNvPicPr>
            <a:picLocks noChangeAspect="1"/>
          </p:cNvPicPr>
          <p:nvPr/>
        </p:nvPicPr>
        <p:blipFill>
          <a:blip r:embed="rId3"/>
          <a:stretch>
            <a:fillRect/>
          </a:stretch>
        </p:blipFill>
        <p:spPr>
          <a:xfrm>
            <a:off x="520320" y="1451438"/>
            <a:ext cx="11366880" cy="4953844"/>
          </a:xfrm>
          <a:prstGeom prst="rect">
            <a:avLst/>
          </a:prstGeom>
        </p:spPr>
      </p:pic>
    </p:spTree>
    <p:custDataLst>
      <p:tags r:id="rId1"/>
    </p:custDataLst>
    <p:extLst>
      <p:ext uri="{BB962C8B-B14F-4D97-AF65-F5344CB8AC3E}">
        <p14:creationId xmlns:p14="http://schemas.microsoft.com/office/powerpoint/2010/main" val="20484966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E10A10D3-267F-7A90-5160-775BFEBCA69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C0C82-5F1A-F7B1-2C56-5C08240C1647}"/>
              </a:ext>
            </a:extLst>
          </p:cNvPr>
          <p:cNvSpPr>
            <a:spLocks noGrp="1"/>
          </p:cNvSpPr>
          <p:nvPr>
            <p:ph type="title"/>
          </p:nvPr>
        </p:nvSpPr>
        <p:spPr>
          <a:xfrm>
            <a:off x="601113" y="350454"/>
            <a:ext cx="4027456" cy="675026"/>
          </a:xfrm>
        </p:spPr>
        <p:txBody>
          <a:bodyPr anchor="ctr">
            <a:normAutofit/>
          </a:bodyPr>
          <a:lstStyle/>
          <a:p>
            <a:r>
              <a:rPr lang="en-US" sz="3200" dirty="0">
                <a:solidFill>
                  <a:srgbClr val="FF0000"/>
                </a:solidFill>
              </a:rPr>
              <a:t>DASHBOARD TAB 3</a:t>
            </a:r>
          </a:p>
        </p:txBody>
      </p:sp>
      <p:sp>
        <p:nvSpPr>
          <p:cNvPr id="3" name="Content Placeholder 2">
            <a:extLst>
              <a:ext uri="{FF2B5EF4-FFF2-40B4-BE49-F238E27FC236}">
                <a16:creationId xmlns:a16="http://schemas.microsoft.com/office/drawing/2014/main" id="{84961A98-8DF3-E66E-19C4-7D7642551E90}"/>
              </a:ext>
            </a:extLst>
          </p:cNvPr>
          <p:cNvSpPr>
            <a:spLocks noGrp="1"/>
          </p:cNvSpPr>
          <p:nvPr>
            <p:ph sz="half" idx="1"/>
          </p:nvPr>
        </p:nvSpPr>
        <p:spPr>
          <a:xfrm>
            <a:off x="838200" y="1690688"/>
            <a:ext cx="10515600" cy="4351338"/>
          </a:xfrm>
        </p:spPr>
        <p:txBody>
          <a:bodyPr/>
          <a:lstStyle/>
          <a:p>
            <a:pPr marL="0" indent="0">
              <a:buNone/>
            </a:pPr>
            <a:endParaRPr lang="en-US" dirty="0"/>
          </a:p>
          <a:p>
            <a:pPr marL="0" indent="0">
              <a:buNone/>
            </a:pPr>
            <a:endParaRPr lang="en-US" dirty="0"/>
          </a:p>
          <a:p>
            <a:pPr marL="0" indent="0">
              <a:buNone/>
            </a:pPr>
            <a:r>
              <a:rPr lang="en-US" dirty="0"/>
              <a:t>Screenshot of dashboard tab 3 goes here</a:t>
            </a:r>
          </a:p>
        </p:txBody>
      </p:sp>
      <p:pic>
        <p:nvPicPr>
          <p:cNvPr id="5" name="Picture 4">
            <a:extLst>
              <a:ext uri="{FF2B5EF4-FFF2-40B4-BE49-F238E27FC236}">
                <a16:creationId xmlns:a16="http://schemas.microsoft.com/office/drawing/2014/main" id="{54095BC7-13C3-BC42-5239-93EB6D1DDD70}"/>
              </a:ext>
            </a:extLst>
          </p:cNvPr>
          <p:cNvPicPr>
            <a:picLocks noChangeAspect="1"/>
          </p:cNvPicPr>
          <p:nvPr/>
        </p:nvPicPr>
        <p:blipFill>
          <a:blip r:embed="rId3"/>
          <a:stretch>
            <a:fillRect/>
          </a:stretch>
        </p:blipFill>
        <p:spPr>
          <a:xfrm>
            <a:off x="319759" y="1251019"/>
            <a:ext cx="11552367" cy="5354059"/>
          </a:xfrm>
          <a:prstGeom prst="rect">
            <a:avLst/>
          </a:prstGeom>
        </p:spPr>
      </p:pic>
    </p:spTree>
    <p:custDataLst>
      <p:tags r:id="rId1"/>
    </p:custDataLst>
    <p:extLst>
      <p:ext uri="{BB962C8B-B14F-4D97-AF65-F5344CB8AC3E}">
        <p14:creationId xmlns:p14="http://schemas.microsoft.com/office/powerpoint/2010/main" val="24056362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rgbClr val="002060"/>
        </a:solidFill>
        <a:effectLst/>
      </p:bgPr>
    </p:bg>
    <p:spTree>
      <p:nvGrpSpPr>
        <p:cNvPr id="1" name="">
          <a:extLst>
            <a:ext uri="{FF2B5EF4-FFF2-40B4-BE49-F238E27FC236}">
              <a16:creationId xmlns:a16="http://schemas.microsoft.com/office/drawing/2014/main" id="{18762C0A-56EF-B349-A097-27B4D460D1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298769-531F-C6A5-406F-D1C3D2805950}"/>
              </a:ext>
            </a:extLst>
          </p:cNvPr>
          <p:cNvSpPr>
            <a:spLocks noGrp="1"/>
          </p:cNvSpPr>
          <p:nvPr>
            <p:ph type="title"/>
          </p:nvPr>
        </p:nvSpPr>
        <p:spPr>
          <a:xfrm>
            <a:off x="228602" y="256057"/>
            <a:ext cx="2715566" cy="613126"/>
          </a:xfrm>
        </p:spPr>
        <p:txBody>
          <a:bodyPr anchor="ctr">
            <a:normAutofit/>
          </a:bodyPr>
          <a:lstStyle/>
          <a:p>
            <a:r>
              <a:rPr lang="en-US" sz="3200" dirty="0">
                <a:solidFill>
                  <a:srgbClr val="FF0000"/>
                </a:solidFill>
              </a:rPr>
              <a:t>DISCUSSION</a:t>
            </a:r>
          </a:p>
        </p:txBody>
      </p:sp>
      <p:pic>
        <p:nvPicPr>
          <p:cNvPr id="6" name="Content Placeholder 5">
            <a:extLst>
              <a:ext uri="{FF2B5EF4-FFF2-40B4-BE49-F238E27FC236}">
                <a16:creationId xmlns:a16="http://schemas.microsoft.com/office/drawing/2014/main" id="{0F67228E-D790-63FB-7815-CB4693643171}"/>
              </a:ext>
            </a:extLst>
          </p:cNvPr>
          <p:cNvPicPr>
            <a:picLocks noGrp="1" noChangeAspect="1"/>
          </p:cNvPicPr>
          <p:nvPr>
            <p:ph sz="half" idx="2"/>
          </p:nvPr>
        </p:nvPicPr>
        <p:blipFill>
          <a:blip r:embed="rId3">
            <a:extLst>
              <a:ext uri="{837473B0-CC2E-450A-ABE3-18F120FF3D39}">
                <a1611:picAttrSrcUrl xmlns:a1611="http://schemas.microsoft.com/office/drawing/2016/11/main" r:id="rId4"/>
              </a:ext>
            </a:extLst>
          </a:blip>
          <a:stretch>
            <a:fillRect/>
          </a:stretch>
        </p:blipFill>
        <p:spPr>
          <a:xfrm>
            <a:off x="228601" y="1185104"/>
            <a:ext cx="3212960" cy="2250745"/>
          </a:xfrm>
        </p:spPr>
      </p:pic>
      <p:sp>
        <p:nvSpPr>
          <p:cNvPr id="10" name="Content Placeholder 9">
            <a:extLst>
              <a:ext uri="{FF2B5EF4-FFF2-40B4-BE49-F238E27FC236}">
                <a16:creationId xmlns:a16="http://schemas.microsoft.com/office/drawing/2014/main" id="{535C01CD-421D-6DC5-72EC-B2F645FB1924}"/>
              </a:ext>
            </a:extLst>
          </p:cNvPr>
          <p:cNvSpPr>
            <a:spLocks noGrp="1"/>
          </p:cNvSpPr>
          <p:nvPr>
            <p:ph sz="half" idx="1"/>
          </p:nvPr>
        </p:nvSpPr>
        <p:spPr>
          <a:xfrm>
            <a:off x="3992451" y="1098998"/>
            <a:ext cx="7731050" cy="4499020"/>
          </a:xfrm>
        </p:spPr>
        <p:txBody>
          <a:bodyPr>
            <a:normAutofit/>
          </a:bodyPr>
          <a:lstStyle/>
          <a:p>
            <a:pPr algn="just"/>
            <a:r>
              <a:rPr lang="en-US" dirty="0">
                <a:solidFill>
                  <a:srgbClr val="FFFF00"/>
                </a:solidFill>
              </a:rPr>
              <a:t>We inserted the same dataset into both IBM Cognos and Google Looker Studio, and unsurprisingly, their visual portrayals are quite similar.</a:t>
            </a:r>
          </a:p>
          <a:p>
            <a:pPr algn="just"/>
            <a:r>
              <a:rPr lang="en-US" dirty="0">
                <a:solidFill>
                  <a:srgbClr val="FFFF00"/>
                </a:solidFill>
              </a:rPr>
              <a:t>Both tools share common features for creating graphical presentations, such as functions, properties, dimensions, metrics, colors, sizes, and styles. For instance, the drag-and-drop feature allows users to dynamically adjust visual properties instantly.</a:t>
            </a:r>
          </a:p>
          <a:p>
            <a:pPr algn="just"/>
            <a:r>
              <a:rPr lang="en-US" dirty="0">
                <a:solidFill>
                  <a:srgbClr val="FFFF00"/>
                </a:solidFill>
              </a:rPr>
              <a:t>These features enhance the visual representation, making it easier to understand and extract meaningful insights from the data and demographics, which are crucial for informed decision-making.</a:t>
            </a:r>
          </a:p>
          <a:p>
            <a:pPr algn="just"/>
            <a:r>
              <a:rPr lang="en-US" dirty="0">
                <a:solidFill>
                  <a:srgbClr val="FFFF00"/>
                </a:solidFill>
              </a:rPr>
              <a:t>Additionally, a high-level overview of the visualization suggests that the technology and tools remain consistent and reliable for practical purposes over time. </a:t>
            </a:r>
          </a:p>
        </p:txBody>
      </p:sp>
      <p:pic>
        <p:nvPicPr>
          <p:cNvPr id="12" name="Picture 11">
            <a:extLst>
              <a:ext uri="{FF2B5EF4-FFF2-40B4-BE49-F238E27FC236}">
                <a16:creationId xmlns:a16="http://schemas.microsoft.com/office/drawing/2014/main" id="{7E04E364-544D-48D7-1EA3-1C9C9495DC82}"/>
              </a:ext>
            </a:extLst>
          </p:cNvPr>
          <p:cNvPicPr>
            <a:picLocks noChangeAspect="1"/>
          </p:cNvPicPr>
          <p:nvPr/>
        </p:nvPicPr>
        <p:blipFill>
          <a:blip r:embed="rId5"/>
          <a:stretch>
            <a:fillRect/>
          </a:stretch>
        </p:blipFill>
        <p:spPr>
          <a:xfrm>
            <a:off x="228600" y="3533104"/>
            <a:ext cx="3278745" cy="2064913"/>
          </a:xfrm>
          <a:prstGeom prst="rect">
            <a:avLst/>
          </a:prstGeom>
        </p:spPr>
      </p:pic>
    </p:spTree>
    <p:custDataLst>
      <p:tags r:id="rId1"/>
    </p:custDataLst>
    <p:extLst>
      <p:ext uri="{BB962C8B-B14F-4D97-AF65-F5344CB8AC3E}">
        <p14:creationId xmlns:p14="http://schemas.microsoft.com/office/powerpoint/2010/main" val="8573335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bg>
      <p:bgPr>
        <a:solidFill>
          <a:srgbClr val="002060"/>
        </a:solidFill>
        <a:effectLst/>
      </p:bgPr>
    </p:bg>
    <p:spTree>
      <p:nvGrpSpPr>
        <p:cNvPr id="1" name="">
          <a:extLst>
            <a:ext uri="{FF2B5EF4-FFF2-40B4-BE49-F238E27FC236}">
              <a16:creationId xmlns:a16="http://schemas.microsoft.com/office/drawing/2014/main" id="{36F05330-0589-A550-601A-037CA416F60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BA8902-AF46-DDE8-D792-7940E18AF629}"/>
              </a:ext>
            </a:extLst>
          </p:cNvPr>
          <p:cNvSpPr>
            <a:spLocks noGrp="1"/>
          </p:cNvSpPr>
          <p:nvPr>
            <p:ph type="title"/>
          </p:nvPr>
        </p:nvSpPr>
        <p:spPr>
          <a:xfrm>
            <a:off x="564225" y="157872"/>
            <a:ext cx="5563620" cy="522197"/>
          </a:xfrm>
        </p:spPr>
        <p:txBody>
          <a:bodyPr/>
          <a:lstStyle/>
          <a:p>
            <a:r>
              <a:rPr lang="en-US" sz="2400" dirty="0">
                <a:solidFill>
                  <a:schemeClr val="accent6">
                    <a:lumMod val="75000"/>
                  </a:schemeClr>
                </a:solidFill>
              </a:rPr>
              <a:t>OVERALL FINDINGS &amp; IMPLICATIONS</a:t>
            </a:r>
          </a:p>
        </p:txBody>
      </p:sp>
      <p:sp>
        <p:nvSpPr>
          <p:cNvPr id="3" name="Content Placeholder 2">
            <a:extLst>
              <a:ext uri="{FF2B5EF4-FFF2-40B4-BE49-F238E27FC236}">
                <a16:creationId xmlns:a16="http://schemas.microsoft.com/office/drawing/2014/main" id="{D196B89C-35B9-C514-4E9C-FCBE8D68D3FD}"/>
              </a:ext>
            </a:extLst>
          </p:cNvPr>
          <p:cNvSpPr>
            <a:spLocks noGrp="1"/>
          </p:cNvSpPr>
          <p:nvPr>
            <p:ph sz="half" idx="1"/>
          </p:nvPr>
        </p:nvSpPr>
        <p:spPr>
          <a:xfrm>
            <a:off x="263856" y="996286"/>
            <a:ext cx="4967785" cy="5063319"/>
          </a:xfrm>
        </p:spPr>
        <p:txBody>
          <a:bodyPr>
            <a:noAutofit/>
          </a:bodyPr>
          <a:lstStyle/>
          <a:p>
            <a:pPr marL="0" indent="0" algn="just">
              <a:buNone/>
            </a:pPr>
            <a:r>
              <a:rPr lang="en-US" sz="2000" dirty="0">
                <a:solidFill>
                  <a:schemeClr val="tx2"/>
                </a:solidFill>
              </a:rPr>
              <a:t>Findings</a:t>
            </a:r>
          </a:p>
          <a:p>
            <a:pPr algn="just"/>
            <a:r>
              <a:rPr lang="en-US" sz="1600" dirty="0">
                <a:solidFill>
                  <a:schemeClr val="tx2"/>
                </a:solidFill>
              </a:rPr>
              <a:t>The trend in the popularity of technological tools among respondents remains largely constant across demographic dimensions, including gender and age. </a:t>
            </a:r>
          </a:p>
          <a:p>
            <a:pPr algn="just"/>
            <a:r>
              <a:rPr lang="en-US" sz="1600" dirty="0">
                <a:solidFill>
                  <a:schemeClr val="tx2"/>
                </a:solidFill>
              </a:rPr>
              <a:t>If the sample size for the database group were equal to that of the programming language group, the outcomes might have been more comparable, highlighting the importance of balanced sampling. </a:t>
            </a:r>
          </a:p>
          <a:p>
            <a:pPr algn="just"/>
            <a:r>
              <a:rPr lang="en-US" sz="1600" dirty="0">
                <a:solidFill>
                  <a:schemeClr val="tx2"/>
                </a:solidFill>
              </a:rPr>
              <a:t>Notably, Python is the only technology that has shown a significant increase in popularity within our focused time frame. Consequently, Python is expected to become a dominant technological demand in the near future, maintaining consistency across spatial demographics, gender, and age dimensions. </a:t>
            </a:r>
          </a:p>
        </p:txBody>
      </p:sp>
      <p:sp>
        <p:nvSpPr>
          <p:cNvPr id="4" name="Content Placeholder 3">
            <a:extLst>
              <a:ext uri="{FF2B5EF4-FFF2-40B4-BE49-F238E27FC236}">
                <a16:creationId xmlns:a16="http://schemas.microsoft.com/office/drawing/2014/main" id="{2FDBBA5A-826D-FFFD-F1BE-92269842D330}"/>
              </a:ext>
            </a:extLst>
          </p:cNvPr>
          <p:cNvSpPr>
            <a:spLocks noGrp="1"/>
          </p:cNvSpPr>
          <p:nvPr>
            <p:ph sz="half" idx="2"/>
          </p:nvPr>
        </p:nvSpPr>
        <p:spPr>
          <a:xfrm>
            <a:off x="5536441" y="891655"/>
            <a:ext cx="6473588" cy="5567362"/>
          </a:xfrm>
        </p:spPr>
        <p:txBody>
          <a:bodyPr>
            <a:noAutofit/>
          </a:bodyPr>
          <a:lstStyle/>
          <a:p>
            <a:pPr marL="0" indent="0">
              <a:buNone/>
            </a:pPr>
            <a:r>
              <a:rPr lang="en-US" sz="2000" dirty="0">
                <a:solidFill>
                  <a:schemeClr val="accent2">
                    <a:lumMod val="60000"/>
                    <a:lumOff val="40000"/>
                  </a:schemeClr>
                </a:solidFill>
              </a:rPr>
              <a:t>Implications</a:t>
            </a:r>
          </a:p>
          <a:p>
            <a:pPr algn="just"/>
            <a:r>
              <a:rPr lang="en-US" sz="1600" dirty="0">
                <a:solidFill>
                  <a:schemeClr val="accent2">
                    <a:lumMod val="60000"/>
                    <a:lumOff val="40000"/>
                  </a:schemeClr>
                </a:solidFill>
              </a:rPr>
              <a:t>Based on our qualitative analysis of interest in the top ten technologies, we have categorized them into four broad groups: Java Script, Python, Html/CSS, and SQL. These technologies form a cohesive group alongside databases like MySQL, PostgreSQL, Redis, MongoDB, and SQLite.</a:t>
            </a:r>
          </a:p>
          <a:p>
            <a:pPr algn="just"/>
            <a:r>
              <a:rPr lang="en-US" sz="1600" dirty="0">
                <a:solidFill>
                  <a:schemeClr val="accent2">
                    <a:lumMod val="60000"/>
                    <a:lumOff val="40000"/>
                  </a:schemeClr>
                </a:solidFill>
              </a:rPr>
              <a:t>Recognizing these specific tools allows us to relate them to Platforms and Web Frameworks. For instance, SQL and Python are considered Domain-Specific Language (DSL), with Python notably serving dual roles as both a general purpose and domain language. Known for its simplicity and versatility, Python is widely used across various fields, including web development, data science, and machine learning. Its syntax is highly specialized and optimized for specific tasks, supported by a vast library ecosystem and data structure algorithms(DSA), enhancing the application  development experience.</a:t>
            </a:r>
          </a:p>
          <a:p>
            <a:pPr algn="just"/>
            <a:r>
              <a:rPr lang="en-US" sz="1600" dirty="0">
                <a:solidFill>
                  <a:schemeClr val="accent2">
                    <a:lumMod val="60000"/>
                    <a:lumOff val="40000"/>
                  </a:schemeClr>
                </a:solidFill>
              </a:rPr>
              <a:t>The benefits of employing Python in application development and programming extensive, and its adoption is expected to continue growing.</a:t>
            </a:r>
          </a:p>
        </p:txBody>
      </p:sp>
    </p:spTree>
    <p:custDataLst>
      <p:tags r:id="rId1"/>
    </p:custDataLst>
    <p:extLst>
      <p:ext uri="{BB962C8B-B14F-4D97-AF65-F5344CB8AC3E}">
        <p14:creationId xmlns:p14="http://schemas.microsoft.com/office/powerpoint/2010/main" val="38656372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schemeClr>
        </a:solidFill>
        <a:effectLst/>
      </p:bgPr>
    </p:bg>
    <p:spTree>
      <p:nvGrpSpPr>
        <p:cNvPr id="1" name="">
          <a:extLst>
            <a:ext uri="{FF2B5EF4-FFF2-40B4-BE49-F238E27FC236}">
              <a16:creationId xmlns:a16="http://schemas.microsoft.com/office/drawing/2014/main" id="{D423A16F-6AB5-5C0B-5466-65B2A6AE811E}"/>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5E978FF3-BC93-079A-1687-DD4786B81DF4}"/>
              </a:ext>
            </a:extLst>
          </p:cNvPr>
          <p:cNvSpPr>
            <a:spLocks noGrp="1"/>
          </p:cNvSpPr>
          <p:nvPr>
            <p:ph type="title"/>
          </p:nvPr>
        </p:nvSpPr>
        <p:spPr>
          <a:xfrm>
            <a:off x="248722" y="68766"/>
            <a:ext cx="2922108" cy="779894"/>
          </a:xfrm>
        </p:spPr>
        <p:txBody>
          <a:bodyPr anchor="ctr">
            <a:normAutofit/>
          </a:bodyPr>
          <a:lstStyle/>
          <a:p>
            <a:r>
              <a:rPr lang="en-US" sz="3200" dirty="0"/>
              <a:t>CONCLUSION</a:t>
            </a:r>
          </a:p>
        </p:txBody>
      </p:sp>
      <p:sp>
        <p:nvSpPr>
          <p:cNvPr id="12" name="Content Placeholder 3">
            <a:extLst>
              <a:ext uri="{FF2B5EF4-FFF2-40B4-BE49-F238E27FC236}">
                <a16:creationId xmlns:a16="http://schemas.microsoft.com/office/drawing/2014/main" id="{2E75918E-509D-16F8-F478-FA41759FEFE9}"/>
              </a:ext>
            </a:extLst>
          </p:cNvPr>
          <p:cNvSpPr txBox="1">
            <a:spLocks/>
          </p:cNvSpPr>
          <p:nvPr/>
        </p:nvSpPr>
        <p:spPr>
          <a:xfrm>
            <a:off x="3607558" y="1178558"/>
            <a:ext cx="7022911" cy="45625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262626"/>
                </a:solidFill>
                <a:latin typeface="IBM Plex Sans" panose="020B0503050203000203" pitchFamily="34"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262626"/>
                </a:solidFill>
                <a:latin typeface="IBM Plex Sans" panose="020B0503050203000203" pitchFamily="34"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262626"/>
                </a:solidFill>
                <a:latin typeface="IBM Plex Sans" panose="020B0503050203000203" pitchFamily="34"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endParaRPr lang="en-US" sz="1600" dirty="0">
              <a:solidFill>
                <a:schemeClr val="tx1">
                  <a:lumMod val="85000"/>
                </a:schemeClr>
              </a:solidFill>
            </a:endParaRPr>
          </a:p>
          <a:p>
            <a:pPr algn="just"/>
            <a:r>
              <a:rPr lang="en-US" sz="1800" dirty="0">
                <a:solidFill>
                  <a:schemeClr val="accent6">
                    <a:lumMod val="60000"/>
                    <a:lumOff val="40000"/>
                  </a:schemeClr>
                </a:solidFill>
              </a:rPr>
              <a:t>In conclusion, the four leading technology trends discussed in this presentation serve as foundational and cutting-edge tools essential for advancing the modern world. While our presentation was not explicitly based on this premise, it aligns with the assertion that knowledge and technology drive economic growth.</a:t>
            </a:r>
          </a:p>
          <a:p>
            <a:pPr algn="just"/>
            <a:endParaRPr lang="en-US" sz="1800" dirty="0">
              <a:solidFill>
                <a:schemeClr val="accent6">
                  <a:lumMod val="60000"/>
                  <a:lumOff val="40000"/>
                </a:schemeClr>
              </a:solidFill>
            </a:endParaRPr>
          </a:p>
          <a:p>
            <a:pPr algn="just"/>
            <a:r>
              <a:rPr lang="en-US" sz="1800" dirty="0">
                <a:solidFill>
                  <a:schemeClr val="accent6">
                    <a:lumMod val="60000"/>
                    <a:lumOff val="40000"/>
                  </a:schemeClr>
                </a:solidFill>
              </a:rPr>
              <a:t>These standout technologies in visualization can support hypotheses exploring their benefits for policy and decision making purposes.</a:t>
            </a:r>
          </a:p>
          <a:p>
            <a:pPr algn="just"/>
            <a:endParaRPr lang="en-US" sz="1600" dirty="0">
              <a:solidFill>
                <a:schemeClr val="tx1">
                  <a:lumMod val="85000"/>
                </a:schemeClr>
              </a:solidFill>
            </a:endParaRPr>
          </a:p>
        </p:txBody>
      </p:sp>
      <p:pic>
        <p:nvPicPr>
          <p:cNvPr id="3" name="Picture 2">
            <a:extLst>
              <a:ext uri="{FF2B5EF4-FFF2-40B4-BE49-F238E27FC236}">
                <a16:creationId xmlns:a16="http://schemas.microsoft.com/office/drawing/2014/main" id="{BD6C2BF5-A007-2D37-BA67-8ABAC35BD6D8}"/>
              </a:ext>
            </a:extLst>
          </p:cNvPr>
          <p:cNvPicPr>
            <a:picLocks noChangeAspect="1"/>
          </p:cNvPicPr>
          <p:nvPr/>
        </p:nvPicPr>
        <p:blipFill>
          <a:blip r:embed="rId3"/>
          <a:stretch>
            <a:fillRect/>
          </a:stretch>
        </p:blipFill>
        <p:spPr>
          <a:xfrm>
            <a:off x="248721" y="3503898"/>
            <a:ext cx="3135923" cy="2237260"/>
          </a:xfrm>
          <a:prstGeom prst="rect">
            <a:avLst/>
          </a:prstGeom>
        </p:spPr>
      </p:pic>
      <p:pic>
        <p:nvPicPr>
          <p:cNvPr id="8" name="Content Placeholder 7">
            <a:extLst>
              <a:ext uri="{FF2B5EF4-FFF2-40B4-BE49-F238E27FC236}">
                <a16:creationId xmlns:a16="http://schemas.microsoft.com/office/drawing/2014/main" id="{DC451215-4EBD-2725-A25C-192E08C7E533}"/>
              </a:ext>
            </a:extLst>
          </p:cNvPr>
          <p:cNvPicPr>
            <a:picLocks noGrp="1" noChangeAspect="1"/>
          </p:cNvPicPr>
          <p:nvPr>
            <p:ph sz="half" idx="1"/>
          </p:nvPr>
        </p:nvPicPr>
        <p:blipFill>
          <a:blip r:embed="rId4">
            <a:extLst>
              <a:ext uri="{837473B0-CC2E-450A-ABE3-18F120FF3D39}">
                <a1611:picAttrSrcUrl xmlns:a1611="http://schemas.microsoft.com/office/drawing/2016/11/main" r:id="rId5"/>
              </a:ext>
            </a:extLst>
          </a:blip>
          <a:stretch>
            <a:fillRect/>
          </a:stretch>
        </p:blipFill>
        <p:spPr>
          <a:xfrm>
            <a:off x="248722" y="1178559"/>
            <a:ext cx="3135923" cy="2175544"/>
          </a:xfrm>
        </p:spPr>
      </p:pic>
    </p:spTree>
    <p:custDataLst>
      <p:tags r:id="rId1"/>
    </p:custDataLst>
    <p:extLst>
      <p:ext uri="{BB962C8B-B14F-4D97-AF65-F5344CB8AC3E}">
        <p14:creationId xmlns:p14="http://schemas.microsoft.com/office/powerpoint/2010/main" val="8403782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a:extLst>
            <a:ext uri="{FF2B5EF4-FFF2-40B4-BE49-F238E27FC236}">
              <a16:creationId xmlns:a16="http://schemas.microsoft.com/office/drawing/2014/main" id="{BAD1598F-DBE3-7B78-D1F9-0BA7F7DC75BC}"/>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34A3B939-6057-23B6-25B3-E33A2D205C2A}"/>
              </a:ext>
            </a:extLst>
          </p:cNvPr>
          <p:cNvSpPr>
            <a:spLocks noGrp="1"/>
          </p:cNvSpPr>
          <p:nvPr>
            <p:ph type="title"/>
          </p:nvPr>
        </p:nvSpPr>
        <p:spPr>
          <a:xfrm>
            <a:off x="388888" y="229806"/>
            <a:ext cx="2508987" cy="657300"/>
          </a:xfrm>
        </p:spPr>
        <p:txBody>
          <a:bodyPr anchor="ctr">
            <a:normAutofit/>
          </a:bodyPr>
          <a:lstStyle/>
          <a:p>
            <a:r>
              <a:rPr lang="en-US" sz="3600" dirty="0">
                <a:solidFill>
                  <a:srgbClr val="FFFF00"/>
                </a:solidFill>
                <a:highlight>
                  <a:srgbClr val="000000"/>
                </a:highlight>
              </a:rPr>
              <a:t>APPENDIX</a:t>
            </a:r>
          </a:p>
        </p:txBody>
      </p:sp>
      <p:sp>
        <p:nvSpPr>
          <p:cNvPr id="10" name="Content Placeholder 3">
            <a:extLst>
              <a:ext uri="{FF2B5EF4-FFF2-40B4-BE49-F238E27FC236}">
                <a16:creationId xmlns:a16="http://schemas.microsoft.com/office/drawing/2014/main" id="{8E40FF55-AE57-CB43-454D-CEFBE080CE8E}"/>
              </a:ext>
            </a:extLst>
          </p:cNvPr>
          <p:cNvSpPr txBox="1">
            <a:spLocks/>
          </p:cNvSpPr>
          <p:nvPr/>
        </p:nvSpPr>
        <p:spPr>
          <a:xfrm>
            <a:off x="516516" y="1433015"/>
            <a:ext cx="3293660" cy="250209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262626"/>
                </a:solidFill>
                <a:latin typeface="IBM Plex Sans" panose="020B0503050203000203" pitchFamily="34"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262626"/>
                </a:solidFill>
                <a:latin typeface="IBM Plex Sans" panose="020B0503050203000203" pitchFamily="34"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262626"/>
                </a:solidFill>
                <a:latin typeface="IBM Plex Sans" panose="020B0503050203000203" pitchFamily="34"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endParaRPr lang="en-US" sz="2000" dirty="0">
              <a:solidFill>
                <a:schemeClr val="tx2"/>
              </a:solidFill>
            </a:endParaRPr>
          </a:p>
          <a:p>
            <a:pPr marL="0" indent="0">
              <a:buNone/>
            </a:pPr>
            <a:endParaRPr lang="en-US" i="1" dirty="0"/>
          </a:p>
        </p:txBody>
      </p:sp>
      <p:sp>
        <p:nvSpPr>
          <p:cNvPr id="5" name="Content Placeholder 4">
            <a:extLst>
              <a:ext uri="{FF2B5EF4-FFF2-40B4-BE49-F238E27FC236}">
                <a16:creationId xmlns:a16="http://schemas.microsoft.com/office/drawing/2014/main" id="{BD270A4F-8322-3F67-F8D7-D357E7B037C9}"/>
              </a:ext>
            </a:extLst>
          </p:cNvPr>
          <p:cNvSpPr>
            <a:spLocks noGrp="1"/>
          </p:cNvSpPr>
          <p:nvPr>
            <p:ph sz="half" idx="1"/>
          </p:nvPr>
        </p:nvSpPr>
        <p:spPr>
          <a:xfrm>
            <a:off x="4785815" y="1160061"/>
            <a:ext cx="5076967" cy="4790364"/>
          </a:xfrm>
        </p:spPr>
        <p:txBody>
          <a:bodyPr>
            <a:noAutofit/>
          </a:bodyPr>
          <a:lstStyle/>
          <a:p>
            <a:r>
              <a:rPr lang="en-US" sz="1600" dirty="0"/>
              <a:t>To the </a:t>
            </a:r>
            <a:r>
              <a:rPr lang="en-US" sz="1600" dirty="0">
                <a:hlinkClick r:id="rId3"/>
              </a:rPr>
              <a:t>https://rcc.harvard.edu/</a:t>
            </a:r>
            <a:endParaRPr lang="en-US" sz="1600" dirty="0"/>
          </a:p>
          <a:p>
            <a:r>
              <a:rPr lang="en-US" sz="1600" dirty="0"/>
              <a:t>Research/Study Group</a:t>
            </a:r>
          </a:p>
          <a:p>
            <a:r>
              <a:rPr lang="en-US" sz="1600" dirty="0"/>
              <a:t>knowledge-technology-and-complexity-economic-growth</a:t>
            </a:r>
          </a:p>
          <a:p>
            <a:r>
              <a:rPr lang="en-US" sz="1600" dirty="0">
                <a:hlinkClick r:id="rId4"/>
              </a:rPr>
              <a:t>https://www.mckinsey.com</a:t>
            </a:r>
            <a:endParaRPr lang="en-US" sz="1600" dirty="0"/>
          </a:p>
          <a:p>
            <a:r>
              <a:rPr lang="en-US" sz="1600" dirty="0">
                <a:solidFill>
                  <a:schemeClr val="tx2"/>
                </a:solidFill>
              </a:rPr>
              <a:t>Capabilities</a:t>
            </a:r>
          </a:p>
          <a:p>
            <a:r>
              <a:rPr lang="en-US" sz="1600" dirty="0">
                <a:solidFill>
                  <a:schemeClr val="tx2"/>
                </a:solidFill>
              </a:rPr>
              <a:t>Digital/Our-Insights</a:t>
            </a:r>
          </a:p>
          <a:p>
            <a:r>
              <a:rPr lang="en-US" sz="1600" dirty="0">
                <a:solidFill>
                  <a:schemeClr val="tx2"/>
                </a:solidFill>
              </a:rPr>
              <a:t>The top trends in tech 2024</a:t>
            </a:r>
          </a:p>
          <a:p>
            <a:endParaRPr lang="en-US" sz="1600" dirty="0"/>
          </a:p>
          <a:p>
            <a:pPr marL="0" indent="0">
              <a:buNone/>
            </a:pPr>
            <a:r>
              <a:rPr lang="en-US" sz="1600" dirty="0">
                <a:hlinkClick r:id="rId4"/>
              </a:rPr>
              <a:t>https://www.mckinsey.com</a:t>
            </a:r>
            <a:endParaRPr lang="en-US" sz="1600" dirty="0"/>
          </a:p>
          <a:p>
            <a:pPr marL="0" indent="0">
              <a:buNone/>
            </a:pPr>
            <a:r>
              <a:rPr lang="en-US" sz="1600" dirty="0">
                <a:solidFill>
                  <a:schemeClr val="tx2"/>
                </a:solidFill>
              </a:rPr>
              <a:t>Capabilities</a:t>
            </a:r>
          </a:p>
          <a:p>
            <a:pPr marL="0" indent="0">
              <a:buNone/>
            </a:pPr>
            <a:r>
              <a:rPr lang="en-US" sz="1600" dirty="0">
                <a:solidFill>
                  <a:schemeClr val="tx2"/>
                </a:solidFill>
              </a:rPr>
              <a:t>Digital/Our-Insights</a:t>
            </a:r>
          </a:p>
          <a:p>
            <a:pPr marL="0" indent="0">
              <a:buNone/>
            </a:pPr>
            <a:r>
              <a:rPr lang="en-US" sz="1600" dirty="0">
                <a:solidFill>
                  <a:schemeClr val="tx2"/>
                </a:solidFill>
              </a:rPr>
              <a:t>The top trends in tech 2024</a:t>
            </a:r>
          </a:p>
          <a:p>
            <a:endParaRPr lang="en-US" sz="2000" dirty="0"/>
          </a:p>
          <a:p>
            <a:endParaRPr lang="en-US" sz="2000" dirty="0"/>
          </a:p>
          <a:p>
            <a:endParaRPr lang="en-US" sz="2000" dirty="0"/>
          </a:p>
          <a:p>
            <a:endParaRPr lang="en-US" sz="2000" dirty="0"/>
          </a:p>
        </p:txBody>
      </p:sp>
      <p:pic>
        <p:nvPicPr>
          <p:cNvPr id="19" name="Picture 18">
            <a:extLst>
              <a:ext uri="{FF2B5EF4-FFF2-40B4-BE49-F238E27FC236}">
                <a16:creationId xmlns:a16="http://schemas.microsoft.com/office/drawing/2014/main" id="{5ECE3168-1FF1-80A1-0D7E-8D3066DC714F}"/>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388888" y="1128214"/>
            <a:ext cx="3964748" cy="4931391"/>
          </a:xfrm>
          <a:prstGeom prst="rect">
            <a:avLst/>
          </a:prstGeom>
        </p:spPr>
      </p:pic>
    </p:spTree>
    <p:custDataLst>
      <p:tags r:id="rId1"/>
    </p:custDataLst>
    <p:extLst>
      <p:ext uri="{BB962C8B-B14F-4D97-AF65-F5344CB8AC3E}">
        <p14:creationId xmlns:p14="http://schemas.microsoft.com/office/powerpoint/2010/main" val="18601586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1FC4E31-32FC-4A23-CEF9-98F0BB9F13E9}"/>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8334EF5D-2E2A-7FE5-06C6-01ACAB1F420F}"/>
              </a:ext>
            </a:extLst>
          </p:cNvPr>
          <p:cNvSpPr>
            <a:spLocks noGrp="1"/>
          </p:cNvSpPr>
          <p:nvPr>
            <p:ph type="title"/>
          </p:nvPr>
        </p:nvSpPr>
        <p:spPr>
          <a:xfrm>
            <a:off x="538248" y="383052"/>
            <a:ext cx="3510011" cy="994988"/>
          </a:xfrm>
        </p:spPr>
        <p:txBody>
          <a:bodyPr anchor="ctr">
            <a:normAutofit/>
          </a:bodyPr>
          <a:lstStyle/>
          <a:p>
            <a:r>
              <a:rPr lang="en-US" sz="3600" dirty="0">
                <a:solidFill>
                  <a:schemeClr val="tx1">
                    <a:lumMod val="85000"/>
                  </a:schemeClr>
                </a:solidFill>
              </a:rPr>
              <a:t> JOB POSTINGS</a:t>
            </a:r>
          </a:p>
        </p:txBody>
      </p:sp>
      <p:sp>
        <p:nvSpPr>
          <p:cNvPr id="10" name="Content Placeholder 2">
            <a:extLst>
              <a:ext uri="{FF2B5EF4-FFF2-40B4-BE49-F238E27FC236}">
                <a16:creationId xmlns:a16="http://schemas.microsoft.com/office/drawing/2014/main" id="{83F79416-0AFB-FC80-07E8-3CF2B4E7E798}"/>
              </a:ext>
            </a:extLst>
          </p:cNvPr>
          <p:cNvSpPr txBox="1">
            <a:spLocks/>
          </p:cNvSpPr>
          <p:nvPr/>
        </p:nvSpPr>
        <p:spPr>
          <a:xfrm>
            <a:off x="914400" y="2191385"/>
            <a:ext cx="10489276" cy="28627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262626"/>
                </a:solidFill>
                <a:latin typeface="IBM Plex Sans" panose="020B0503050203000203" pitchFamily="34"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262626"/>
                </a:solidFill>
                <a:latin typeface="IBM Plex Sans" panose="020B0503050203000203" pitchFamily="34"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262626"/>
                </a:solidFill>
                <a:latin typeface="IBM Plex Sans" panose="020B0503050203000203" pitchFamily="34"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sz="2200" dirty="0"/>
              <a:t>In Module 1 you have collected the job posting data using Job API in a file named “</a:t>
            </a:r>
            <a:r>
              <a:rPr lang="en-IN" sz="2400" dirty="0"/>
              <a:t>job-postings.xlsx</a:t>
            </a:r>
            <a:r>
              <a:rPr lang="en-US" sz="2200" dirty="0"/>
              <a:t>”. Present that data using a bar chart here. Order the bar chart in the descending order of the number of job postings.</a:t>
            </a:r>
          </a:p>
        </p:txBody>
      </p:sp>
    </p:spTree>
    <p:custDataLst>
      <p:tags r:id="rId1"/>
    </p:custDataLst>
    <p:extLst>
      <p:ext uri="{BB962C8B-B14F-4D97-AF65-F5344CB8AC3E}">
        <p14:creationId xmlns:p14="http://schemas.microsoft.com/office/powerpoint/2010/main" val="19353738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accent4">
            <a:lumMod val="50000"/>
          </a:schemeClr>
        </a:solidFill>
        <a:effectLst/>
      </p:bgPr>
    </p:bg>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CD6EA9F8-FBED-56CC-8771-93074BAA9F96}"/>
              </a:ext>
            </a:extLst>
          </p:cNvPr>
          <p:cNvGraphicFramePr/>
          <p:nvPr>
            <p:extLst>
              <p:ext uri="{D42A27DB-BD31-4B8C-83A1-F6EECF244321}">
                <p14:modId xmlns:p14="http://schemas.microsoft.com/office/powerpoint/2010/main" val="4068485032"/>
              </p:ext>
            </p:extLst>
          </p:nvPr>
        </p:nvGraphicFramePr>
        <p:xfrm>
          <a:off x="285750" y="2288515"/>
          <a:ext cx="4198327" cy="393627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itle 1">
            <a:extLst>
              <a:ext uri="{FF2B5EF4-FFF2-40B4-BE49-F238E27FC236}">
                <a16:creationId xmlns:a16="http://schemas.microsoft.com/office/drawing/2014/main" id="{EEC79264-7E04-A135-9158-F7EF333AC3D8}"/>
              </a:ext>
            </a:extLst>
          </p:cNvPr>
          <p:cNvSpPr txBox="1">
            <a:spLocks/>
          </p:cNvSpPr>
          <p:nvPr/>
        </p:nvSpPr>
        <p:spPr>
          <a:xfrm>
            <a:off x="334851" y="263811"/>
            <a:ext cx="2683098" cy="94680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b="1" i="0" kern="1200">
                <a:solidFill>
                  <a:srgbClr val="525252"/>
                </a:solidFill>
                <a:latin typeface="IBM Plex Sans SemiBold" panose="020B0503050203000203" pitchFamily="34" charset="0"/>
                <a:ea typeface="IBM Plex Sans SemiBold" panose="020B0503050203000203" pitchFamily="34" charset="0"/>
                <a:cs typeface="IBM Plex Sans SemiBold" panose="020B0503050203000203" pitchFamily="34" charset="0"/>
              </a:defRPr>
            </a:lvl1pPr>
          </a:lstStyle>
          <a:p>
            <a:pPr algn="ctr"/>
            <a:r>
              <a:rPr lang="en-US" sz="4400" dirty="0">
                <a:solidFill>
                  <a:schemeClr val="tx1">
                    <a:lumMod val="75000"/>
                  </a:schemeClr>
                </a:solidFill>
              </a:rPr>
              <a:t>OUTLINE</a:t>
            </a:r>
          </a:p>
        </p:txBody>
      </p:sp>
      <p:sp>
        <p:nvSpPr>
          <p:cNvPr id="10" name="Content Placeholder 2">
            <a:extLst>
              <a:ext uri="{FF2B5EF4-FFF2-40B4-BE49-F238E27FC236}">
                <a16:creationId xmlns:a16="http://schemas.microsoft.com/office/drawing/2014/main" id="{79639434-C7DB-C6DD-28C9-5FE3588C5BC8}"/>
              </a:ext>
            </a:extLst>
          </p:cNvPr>
          <p:cNvSpPr txBox="1">
            <a:spLocks/>
          </p:cNvSpPr>
          <p:nvPr/>
        </p:nvSpPr>
        <p:spPr>
          <a:xfrm>
            <a:off x="5024804" y="2313903"/>
            <a:ext cx="3792625" cy="3830663"/>
          </a:xfrm>
          <a:prstGeom prst="rect">
            <a:avLst/>
          </a:prstGeom>
        </p:spPr>
        <p:txBody>
          <a:bodyPr>
            <a:noAutofit/>
          </a:bodyPr>
          <a:lstStyle>
            <a:lvl1pPr marL="228600" indent="-228600" algn="l" defTabSz="914400" rtl="0" eaLnBrk="1" latinLnBrk="0" hangingPunct="1">
              <a:lnSpc>
                <a:spcPct val="90000"/>
              </a:lnSpc>
              <a:spcBef>
                <a:spcPts val="1000"/>
              </a:spcBef>
              <a:buFont typeface="Arial"/>
              <a:buChar char="•"/>
              <a:defRPr sz="2800" kern="1200">
                <a:solidFill>
                  <a:srgbClr val="262626"/>
                </a:solidFill>
                <a:latin typeface="IBM Plex Sans" panose="020B0503050203000203" pitchFamily="34"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262626"/>
                </a:solidFill>
                <a:latin typeface="IBM Plex Sans" panose="020B0503050203000203" pitchFamily="34"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262626"/>
                </a:solidFill>
                <a:latin typeface="IBM Plex Sans" panose="020B0503050203000203" pitchFamily="34"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262626"/>
                </a:solidFill>
                <a:latin typeface="IBM Plex Sans" panose="020B0503050203000203" pitchFamily="34"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262626"/>
                </a:solidFill>
                <a:latin typeface="IBM Plex Sans" panose="020B0503050203000203" pitchFamily="34"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2000" dirty="0">
                <a:solidFill>
                  <a:schemeClr val="tx1">
                    <a:lumMod val="85000"/>
                  </a:schemeClr>
                </a:solidFill>
              </a:rPr>
              <a:t>Executive Summary</a:t>
            </a:r>
          </a:p>
          <a:p>
            <a:r>
              <a:rPr lang="en-US" sz="2000" dirty="0">
                <a:solidFill>
                  <a:schemeClr val="tx1">
                    <a:lumMod val="85000"/>
                  </a:schemeClr>
                </a:solidFill>
              </a:rPr>
              <a:t>Introduction</a:t>
            </a:r>
          </a:p>
          <a:p>
            <a:r>
              <a:rPr lang="en-US" sz="2000" dirty="0">
                <a:solidFill>
                  <a:schemeClr val="tx1">
                    <a:lumMod val="85000"/>
                  </a:schemeClr>
                </a:solidFill>
              </a:rPr>
              <a:t>Methodology</a:t>
            </a:r>
          </a:p>
          <a:p>
            <a:r>
              <a:rPr lang="en-US" sz="2000" dirty="0">
                <a:solidFill>
                  <a:schemeClr val="tx1">
                    <a:lumMod val="85000"/>
                  </a:schemeClr>
                </a:solidFill>
              </a:rPr>
              <a:t>Results</a:t>
            </a:r>
          </a:p>
          <a:p>
            <a:pPr lvl="1"/>
            <a:r>
              <a:rPr lang="en-US" sz="2000" dirty="0">
                <a:solidFill>
                  <a:schemeClr val="tx1">
                    <a:lumMod val="85000"/>
                  </a:schemeClr>
                </a:solidFill>
              </a:rPr>
              <a:t>Visualization – Charts</a:t>
            </a:r>
          </a:p>
          <a:p>
            <a:pPr lvl="1"/>
            <a:r>
              <a:rPr lang="en-US" sz="2000" dirty="0">
                <a:solidFill>
                  <a:schemeClr val="tx1">
                    <a:lumMod val="85000"/>
                  </a:schemeClr>
                </a:solidFill>
              </a:rPr>
              <a:t>Dashboard</a:t>
            </a:r>
          </a:p>
          <a:p>
            <a:r>
              <a:rPr lang="en-US" sz="2000" dirty="0">
                <a:solidFill>
                  <a:schemeClr val="tx1">
                    <a:lumMod val="85000"/>
                  </a:schemeClr>
                </a:solidFill>
              </a:rPr>
              <a:t>Discussion</a:t>
            </a:r>
          </a:p>
          <a:p>
            <a:pPr lvl="1"/>
            <a:r>
              <a:rPr lang="en-US" sz="2000" dirty="0">
                <a:solidFill>
                  <a:schemeClr val="tx1">
                    <a:lumMod val="85000"/>
                  </a:schemeClr>
                </a:solidFill>
              </a:rPr>
              <a:t>Findings &amp; Implications</a:t>
            </a:r>
          </a:p>
          <a:p>
            <a:r>
              <a:rPr lang="en-US" sz="2000" dirty="0">
                <a:solidFill>
                  <a:schemeClr val="tx1">
                    <a:lumMod val="85000"/>
                  </a:schemeClr>
                </a:solidFill>
              </a:rPr>
              <a:t>Conclusion</a:t>
            </a:r>
          </a:p>
          <a:p>
            <a:r>
              <a:rPr lang="en-US" sz="2000" dirty="0">
                <a:solidFill>
                  <a:schemeClr val="tx1">
                    <a:lumMod val="85000"/>
                  </a:schemeClr>
                </a:solidFill>
              </a:rPr>
              <a:t>Appendix</a:t>
            </a:r>
          </a:p>
        </p:txBody>
      </p:sp>
      <mc:AlternateContent xmlns:mc="http://schemas.openxmlformats.org/markup-compatibility/2006" xmlns:p14="http://schemas.microsoft.com/office/powerpoint/2010/main">
        <mc:Choice Requires="p14">
          <p:contentPart p14:bwMode="auto" r:id="rId8">
            <p14:nvContentPartPr>
              <p14:cNvPr id="11" name="Ink 10">
                <a:extLst>
                  <a:ext uri="{FF2B5EF4-FFF2-40B4-BE49-F238E27FC236}">
                    <a16:creationId xmlns:a16="http://schemas.microsoft.com/office/drawing/2014/main" id="{17992DA0-58E4-05C4-71CF-DD740B996440}"/>
                  </a:ext>
                </a:extLst>
              </p14:cNvPr>
              <p14:cNvContentPartPr/>
              <p14:nvPr/>
            </p14:nvContentPartPr>
            <p14:xfrm>
              <a:off x="1889280" y="999312"/>
              <a:ext cx="360" cy="360"/>
            </p14:xfrm>
          </p:contentPart>
        </mc:Choice>
        <mc:Fallback xmlns="">
          <p:pic>
            <p:nvPicPr>
              <p:cNvPr id="11" name="Ink 10">
                <a:extLst>
                  <a:ext uri="{FF2B5EF4-FFF2-40B4-BE49-F238E27FC236}">
                    <a16:creationId xmlns:a16="http://schemas.microsoft.com/office/drawing/2014/main" id="{17992DA0-58E4-05C4-71CF-DD740B996440}"/>
                  </a:ext>
                </a:extLst>
              </p:cNvPr>
              <p:cNvPicPr/>
              <p:nvPr/>
            </p:nvPicPr>
            <p:blipFill>
              <a:blip r:embed="rId9"/>
              <a:stretch>
                <a:fillRect/>
              </a:stretch>
            </p:blipFill>
            <p:spPr>
              <a:xfrm>
                <a:off x="1799280" y="819312"/>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2" name="Ink 11">
                <a:extLst>
                  <a:ext uri="{FF2B5EF4-FFF2-40B4-BE49-F238E27FC236}">
                    <a16:creationId xmlns:a16="http://schemas.microsoft.com/office/drawing/2014/main" id="{482A2257-403C-392A-475C-257A25E95802}"/>
                  </a:ext>
                </a:extLst>
              </p14:cNvPr>
              <p14:cNvContentPartPr/>
              <p14:nvPr/>
            </p14:nvContentPartPr>
            <p14:xfrm>
              <a:off x="2328120" y="962952"/>
              <a:ext cx="360" cy="360"/>
            </p14:xfrm>
          </p:contentPart>
        </mc:Choice>
        <mc:Fallback xmlns="">
          <p:pic>
            <p:nvPicPr>
              <p:cNvPr id="12" name="Ink 11">
                <a:extLst>
                  <a:ext uri="{FF2B5EF4-FFF2-40B4-BE49-F238E27FC236}">
                    <a16:creationId xmlns:a16="http://schemas.microsoft.com/office/drawing/2014/main" id="{482A2257-403C-392A-475C-257A25E95802}"/>
                  </a:ext>
                </a:extLst>
              </p:cNvPr>
              <p:cNvPicPr/>
              <p:nvPr/>
            </p:nvPicPr>
            <p:blipFill>
              <a:blip r:embed="rId9"/>
              <a:stretch>
                <a:fillRect/>
              </a:stretch>
            </p:blipFill>
            <p:spPr>
              <a:xfrm>
                <a:off x="2238120" y="782952"/>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3" name="Ink 12">
                <a:extLst>
                  <a:ext uri="{FF2B5EF4-FFF2-40B4-BE49-F238E27FC236}">
                    <a16:creationId xmlns:a16="http://schemas.microsoft.com/office/drawing/2014/main" id="{D029E5DF-95C3-9324-3430-6C07411D941C}"/>
                  </a:ext>
                </a:extLst>
              </p14:cNvPr>
              <p14:cNvContentPartPr/>
              <p14:nvPr/>
            </p14:nvContentPartPr>
            <p14:xfrm>
              <a:off x="2828160" y="926232"/>
              <a:ext cx="360" cy="360"/>
            </p14:xfrm>
          </p:contentPart>
        </mc:Choice>
        <mc:Fallback xmlns="">
          <p:pic>
            <p:nvPicPr>
              <p:cNvPr id="13" name="Ink 12">
                <a:extLst>
                  <a:ext uri="{FF2B5EF4-FFF2-40B4-BE49-F238E27FC236}">
                    <a16:creationId xmlns:a16="http://schemas.microsoft.com/office/drawing/2014/main" id="{D029E5DF-95C3-9324-3430-6C07411D941C}"/>
                  </a:ext>
                </a:extLst>
              </p:cNvPr>
              <p:cNvPicPr/>
              <p:nvPr/>
            </p:nvPicPr>
            <p:blipFill>
              <a:blip r:embed="rId9"/>
              <a:stretch>
                <a:fillRect/>
              </a:stretch>
            </p:blipFill>
            <p:spPr>
              <a:xfrm>
                <a:off x="2738160" y="746232"/>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4" name="Ink 13">
                <a:extLst>
                  <a:ext uri="{FF2B5EF4-FFF2-40B4-BE49-F238E27FC236}">
                    <a16:creationId xmlns:a16="http://schemas.microsoft.com/office/drawing/2014/main" id="{51E65F16-DA3B-6993-F729-45193F9CF124}"/>
                  </a:ext>
                </a:extLst>
              </p14:cNvPr>
              <p14:cNvContentPartPr/>
              <p14:nvPr/>
            </p14:nvContentPartPr>
            <p14:xfrm>
              <a:off x="2828160" y="926232"/>
              <a:ext cx="3240" cy="5040"/>
            </p14:xfrm>
          </p:contentPart>
        </mc:Choice>
        <mc:Fallback xmlns="">
          <p:pic>
            <p:nvPicPr>
              <p:cNvPr id="14" name="Ink 13">
                <a:extLst>
                  <a:ext uri="{FF2B5EF4-FFF2-40B4-BE49-F238E27FC236}">
                    <a16:creationId xmlns:a16="http://schemas.microsoft.com/office/drawing/2014/main" id="{51E65F16-DA3B-6993-F729-45193F9CF124}"/>
                  </a:ext>
                </a:extLst>
              </p:cNvPr>
              <p:cNvPicPr/>
              <p:nvPr/>
            </p:nvPicPr>
            <p:blipFill>
              <a:blip r:embed="rId13"/>
              <a:stretch>
                <a:fillRect/>
              </a:stretch>
            </p:blipFill>
            <p:spPr>
              <a:xfrm>
                <a:off x="2738160" y="758232"/>
                <a:ext cx="182880" cy="340704"/>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5" name="Ink 14">
                <a:extLst>
                  <a:ext uri="{FF2B5EF4-FFF2-40B4-BE49-F238E27FC236}">
                    <a16:creationId xmlns:a16="http://schemas.microsoft.com/office/drawing/2014/main" id="{DA4954AB-7AA6-D07E-B72B-071B959556E6}"/>
                  </a:ext>
                </a:extLst>
              </p14:cNvPr>
              <p14:cNvContentPartPr/>
              <p14:nvPr/>
            </p14:nvContentPartPr>
            <p14:xfrm>
              <a:off x="7266240" y="2888952"/>
              <a:ext cx="360" cy="360"/>
            </p14:xfrm>
          </p:contentPart>
        </mc:Choice>
        <mc:Fallback xmlns="">
          <p:pic>
            <p:nvPicPr>
              <p:cNvPr id="15" name="Ink 14">
                <a:extLst>
                  <a:ext uri="{FF2B5EF4-FFF2-40B4-BE49-F238E27FC236}">
                    <a16:creationId xmlns:a16="http://schemas.microsoft.com/office/drawing/2014/main" id="{DA4954AB-7AA6-D07E-B72B-071B959556E6}"/>
                  </a:ext>
                </a:extLst>
              </p:cNvPr>
              <p:cNvPicPr/>
              <p:nvPr/>
            </p:nvPicPr>
            <p:blipFill>
              <a:blip r:embed="rId9"/>
              <a:stretch>
                <a:fillRect/>
              </a:stretch>
            </p:blipFill>
            <p:spPr>
              <a:xfrm>
                <a:off x="7176240" y="2708952"/>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6" name="Ink 15">
                <a:extLst>
                  <a:ext uri="{FF2B5EF4-FFF2-40B4-BE49-F238E27FC236}">
                    <a16:creationId xmlns:a16="http://schemas.microsoft.com/office/drawing/2014/main" id="{4C9430D9-2989-125F-94DC-1DA2D66BDD55}"/>
                  </a:ext>
                </a:extLst>
              </p14:cNvPr>
              <p14:cNvContentPartPr/>
              <p14:nvPr/>
            </p14:nvContentPartPr>
            <p14:xfrm>
              <a:off x="7266240" y="2888952"/>
              <a:ext cx="360" cy="360"/>
            </p14:xfrm>
          </p:contentPart>
        </mc:Choice>
        <mc:Fallback xmlns="">
          <p:pic>
            <p:nvPicPr>
              <p:cNvPr id="16" name="Ink 15">
                <a:extLst>
                  <a:ext uri="{FF2B5EF4-FFF2-40B4-BE49-F238E27FC236}">
                    <a16:creationId xmlns:a16="http://schemas.microsoft.com/office/drawing/2014/main" id="{4C9430D9-2989-125F-94DC-1DA2D66BDD55}"/>
                  </a:ext>
                </a:extLst>
              </p:cNvPr>
              <p:cNvPicPr/>
              <p:nvPr/>
            </p:nvPicPr>
            <p:blipFill>
              <a:blip r:embed="rId9"/>
              <a:stretch>
                <a:fillRect/>
              </a:stretch>
            </p:blipFill>
            <p:spPr>
              <a:xfrm>
                <a:off x="7176240" y="2708952"/>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7" name="Ink 16">
                <a:extLst>
                  <a:ext uri="{FF2B5EF4-FFF2-40B4-BE49-F238E27FC236}">
                    <a16:creationId xmlns:a16="http://schemas.microsoft.com/office/drawing/2014/main" id="{009380E8-5542-6CEB-DEF5-1F0E98FBDFC2}"/>
                  </a:ext>
                </a:extLst>
              </p14:cNvPr>
              <p14:cNvContentPartPr/>
              <p14:nvPr/>
            </p14:nvContentPartPr>
            <p14:xfrm>
              <a:off x="7266240" y="2888952"/>
              <a:ext cx="360" cy="360"/>
            </p14:xfrm>
          </p:contentPart>
        </mc:Choice>
        <mc:Fallback xmlns="">
          <p:pic>
            <p:nvPicPr>
              <p:cNvPr id="17" name="Ink 16">
                <a:extLst>
                  <a:ext uri="{FF2B5EF4-FFF2-40B4-BE49-F238E27FC236}">
                    <a16:creationId xmlns:a16="http://schemas.microsoft.com/office/drawing/2014/main" id="{009380E8-5542-6CEB-DEF5-1F0E98FBDFC2}"/>
                  </a:ext>
                </a:extLst>
              </p:cNvPr>
              <p:cNvPicPr/>
              <p:nvPr/>
            </p:nvPicPr>
            <p:blipFill>
              <a:blip r:embed="rId9"/>
              <a:stretch>
                <a:fillRect/>
              </a:stretch>
            </p:blipFill>
            <p:spPr>
              <a:xfrm>
                <a:off x="7176240" y="2708952"/>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8" name="Ink 17">
                <a:extLst>
                  <a:ext uri="{FF2B5EF4-FFF2-40B4-BE49-F238E27FC236}">
                    <a16:creationId xmlns:a16="http://schemas.microsoft.com/office/drawing/2014/main" id="{73A9B50E-8658-465E-AEAA-D97CD87BB40D}"/>
                  </a:ext>
                </a:extLst>
              </p14:cNvPr>
              <p14:cNvContentPartPr/>
              <p14:nvPr/>
            </p14:nvContentPartPr>
            <p14:xfrm>
              <a:off x="7266240" y="2888952"/>
              <a:ext cx="360" cy="360"/>
            </p14:xfrm>
          </p:contentPart>
        </mc:Choice>
        <mc:Fallback xmlns="">
          <p:pic>
            <p:nvPicPr>
              <p:cNvPr id="18" name="Ink 17">
                <a:extLst>
                  <a:ext uri="{FF2B5EF4-FFF2-40B4-BE49-F238E27FC236}">
                    <a16:creationId xmlns:a16="http://schemas.microsoft.com/office/drawing/2014/main" id="{73A9B50E-8658-465E-AEAA-D97CD87BB40D}"/>
                  </a:ext>
                </a:extLst>
              </p:cNvPr>
              <p:cNvPicPr/>
              <p:nvPr/>
            </p:nvPicPr>
            <p:blipFill>
              <a:blip r:embed="rId9"/>
              <a:stretch>
                <a:fillRect/>
              </a:stretch>
            </p:blipFill>
            <p:spPr>
              <a:xfrm>
                <a:off x="7176240" y="2708952"/>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9" name="Ink 18">
                <a:extLst>
                  <a:ext uri="{FF2B5EF4-FFF2-40B4-BE49-F238E27FC236}">
                    <a16:creationId xmlns:a16="http://schemas.microsoft.com/office/drawing/2014/main" id="{329C95BA-F81E-F99B-4BF2-F62AECFA21A6}"/>
                  </a:ext>
                </a:extLst>
              </p14:cNvPr>
              <p14:cNvContentPartPr/>
              <p14:nvPr/>
            </p14:nvContentPartPr>
            <p14:xfrm>
              <a:off x="6680880" y="2877072"/>
              <a:ext cx="360" cy="360"/>
            </p14:xfrm>
          </p:contentPart>
        </mc:Choice>
        <mc:Fallback xmlns="">
          <p:pic>
            <p:nvPicPr>
              <p:cNvPr id="19" name="Ink 18">
                <a:extLst>
                  <a:ext uri="{FF2B5EF4-FFF2-40B4-BE49-F238E27FC236}">
                    <a16:creationId xmlns:a16="http://schemas.microsoft.com/office/drawing/2014/main" id="{329C95BA-F81E-F99B-4BF2-F62AECFA21A6}"/>
                  </a:ext>
                </a:extLst>
              </p:cNvPr>
              <p:cNvPicPr/>
              <p:nvPr/>
            </p:nvPicPr>
            <p:blipFill>
              <a:blip r:embed="rId9"/>
              <a:stretch>
                <a:fillRect/>
              </a:stretch>
            </p:blipFill>
            <p:spPr>
              <a:xfrm>
                <a:off x="6590880" y="2697072"/>
                <a:ext cx="180000" cy="360000"/>
              </a:xfrm>
              <a:prstGeom prst="rect">
                <a:avLst/>
              </a:prstGeom>
            </p:spPr>
          </p:pic>
        </mc:Fallback>
      </mc:AlternateContent>
      <p:pic>
        <p:nvPicPr>
          <p:cNvPr id="4" name="Picture 3">
            <a:extLst>
              <a:ext uri="{FF2B5EF4-FFF2-40B4-BE49-F238E27FC236}">
                <a16:creationId xmlns:a16="http://schemas.microsoft.com/office/drawing/2014/main" id="{7ADA6318-0B3B-CD70-0364-396081809D96}"/>
              </a:ext>
            </a:extLst>
          </p:cNvPr>
          <p:cNvPicPr>
            <a:picLocks noChangeAspect="1"/>
          </p:cNvPicPr>
          <p:nvPr/>
        </p:nvPicPr>
        <p:blipFill>
          <a:blip r:embed="rId19">
            <a:extLst>
              <a:ext uri="{837473B0-CC2E-450A-ABE3-18F120FF3D39}">
                <a1611:picAttrSrcUrl xmlns:a1611="http://schemas.microsoft.com/office/drawing/2016/11/main" r:id="rId20"/>
              </a:ext>
            </a:extLst>
          </a:blip>
          <a:stretch>
            <a:fillRect/>
          </a:stretch>
        </p:blipFill>
        <p:spPr>
          <a:xfrm>
            <a:off x="8348776" y="263810"/>
            <a:ext cx="3631731" cy="1931755"/>
          </a:xfrm>
          <a:prstGeom prst="rect">
            <a:avLst/>
          </a:prstGeom>
        </p:spPr>
      </p:pic>
    </p:spTree>
    <p:custDataLst>
      <p:tags r:id="rId1"/>
    </p:custDataLst>
    <p:extLst>
      <p:ext uri="{BB962C8B-B14F-4D97-AF65-F5344CB8AC3E}">
        <p14:creationId xmlns:p14="http://schemas.microsoft.com/office/powerpoint/2010/main" val="14532411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D16DB558-7141-B0CE-D399-712C1073BFD7}"/>
            </a:ext>
          </a:extLst>
        </p:cNvPr>
        <p:cNvGrpSpPr/>
        <p:nvPr/>
      </p:nvGrpSpPr>
      <p:grpSpPr>
        <a:xfrm>
          <a:off x="0" y="0"/>
          <a:ext cx="0" cy="0"/>
          <a:chOff x="0" y="0"/>
          <a:chExt cx="0" cy="0"/>
        </a:xfrm>
      </p:grpSpPr>
      <p:sp>
        <p:nvSpPr>
          <p:cNvPr id="6" name="Title 1">
            <a:extLst>
              <a:ext uri="{FF2B5EF4-FFF2-40B4-BE49-F238E27FC236}">
                <a16:creationId xmlns:a16="http://schemas.microsoft.com/office/drawing/2014/main" id="{12CF5900-71B3-70B0-7CF1-4A1C535AD04B}"/>
              </a:ext>
            </a:extLst>
          </p:cNvPr>
          <p:cNvSpPr>
            <a:spLocks noGrp="1"/>
          </p:cNvSpPr>
          <p:nvPr>
            <p:ph type="title"/>
          </p:nvPr>
        </p:nvSpPr>
        <p:spPr>
          <a:xfrm>
            <a:off x="538248" y="383051"/>
            <a:ext cx="5686541" cy="1050797"/>
          </a:xfrm>
        </p:spPr>
        <p:txBody>
          <a:bodyPr anchor="ctr">
            <a:normAutofit/>
          </a:bodyPr>
          <a:lstStyle/>
          <a:p>
            <a:r>
              <a:rPr lang="en-US" sz="3600" dirty="0">
                <a:solidFill>
                  <a:schemeClr val="accent3"/>
                </a:solidFill>
              </a:rPr>
              <a:t>POPULAR LANGUAGES</a:t>
            </a:r>
          </a:p>
        </p:txBody>
      </p:sp>
      <p:sp>
        <p:nvSpPr>
          <p:cNvPr id="7" name="Content Placeholder 2">
            <a:extLst>
              <a:ext uri="{FF2B5EF4-FFF2-40B4-BE49-F238E27FC236}">
                <a16:creationId xmlns:a16="http://schemas.microsoft.com/office/drawing/2014/main" id="{95B1AABA-34AF-B1F5-3C7F-11AEB9E03637}"/>
              </a:ext>
            </a:extLst>
          </p:cNvPr>
          <p:cNvSpPr txBox="1">
            <a:spLocks/>
          </p:cNvSpPr>
          <p:nvPr/>
        </p:nvSpPr>
        <p:spPr>
          <a:xfrm>
            <a:off x="878305" y="2191385"/>
            <a:ext cx="10525371" cy="28627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262626"/>
                </a:solidFill>
                <a:latin typeface="IBM Plex Sans" panose="020B0503050203000203" pitchFamily="34"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262626"/>
                </a:solidFill>
                <a:latin typeface="IBM Plex Sans" panose="020B0503050203000203" pitchFamily="34"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262626"/>
                </a:solidFill>
                <a:latin typeface="IBM Plex Sans" panose="020B0503050203000203" pitchFamily="34"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sz="2200"/>
              <a:t>In Module 1 you have collected the job postings data using web scraping in a file named “</a:t>
            </a:r>
            <a:r>
              <a:rPr lang="en-IN" sz="2400"/>
              <a:t>popular-languages.csv</a:t>
            </a:r>
            <a:r>
              <a:rPr lang="en-US" sz="2200"/>
              <a:t>”. Present that data using a bar chart here. Order the bar chart in the descending order of salary.</a:t>
            </a:r>
            <a:endParaRPr lang="en-US" sz="2200" dirty="0"/>
          </a:p>
        </p:txBody>
      </p:sp>
    </p:spTree>
    <p:custDataLst>
      <p:tags r:id="rId1"/>
    </p:custDataLst>
    <p:extLst>
      <p:ext uri="{BB962C8B-B14F-4D97-AF65-F5344CB8AC3E}">
        <p14:creationId xmlns:p14="http://schemas.microsoft.com/office/powerpoint/2010/main" val="19459025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rotWithShape="1">
          <a:blip r:embed="rId4">
            <a:duotone>
              <a:schemeClr val="accent6">
                <a:shade val="45000"/>
                <a:satMod val="135000"/>
              </a:schemeClr>
              <a:prstClr val="white"/>
            </a:duotone>
          </a:blip>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48DC5-8A48-2A34-31B9-FC8CB168CAED}"/>
              </a:ext>
            </a:extLst>
          </p:cNvPr>
          <p:cNvSpPr>
            <a:spLocks noGrp="1"/>
          </p:cNvSpPr>
          <p:nvPr>
            <p:ph type="title"/>
          </p:nvPr>
        </p:nvSpPr>
        <p:spPr>
          <a:xfrm>
            <a:off x="4526783" y="304966"/>
            <a:ext cx="3531996" cy="816054"/>
          </a:xfrm>
        </p:spPr>
        <p:txBody>
          <a:bodyPr anchor="ctr">
            <a:normAutofit fontScale="90000"/>
          </a:bodyPr>
          <a:lstStyle/>
          <a:p>
            <a:pPr algn="l"/>
            <a:r>
              <a:rPr lang="en-US" sz="2800" dirty="0">
                <a:solidFill>
                  <a:srgbClr val="FFFF00"/>
                </a:solidFill>
              </a:rPr>
              <a:t>EXECUTIVE SUMMARY</a:t>
            </a:r>
          </a:p>
        </p:txBody>
      </p:sp>
      <p:sp>
        <p:nvSpPr>
          <p:cNvPr id="3" name="Content Placeholder 2">
            <a:extLst>
              <a:ext uri="{FF2B5EF4-FFF2-40B4-BE49-F238E27FC236}">
                <a16:creationId xmlns:a16="http://schemas.microsoft.com/office/drawing/2014/main" id="{06B44109-938A-7A63-C3A8-FDDB5C799EA5}"/>
              </a:ext>
            </a:extLst>
          </p:cNvPr>
          <p:cNvSpPr txBox="1">
            <a:spLocks/>
          </p:cNvSpPr>
          <p:nvPr/>
        </p:nvSpPr>
        <p:spPr>
          <a:xfrm>
            <a:off x="5343004" y="1503483"/>
            <a:ext cx="6369816" cy="4565720"/>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262626"/>
                </a:solidFill>
                <a:latin typeface="IBM Plex Sans" panose="020B0503050203000203" pitchFamily="34"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262626"/>
                </a:solidFill>
                <a:latin typeface="IBM Plex Sans" panose="020B0503050203000203" pitchFamily="34"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262626"/>
                </a:solidFill>
                <a:latin typeface="IBM Plex Sans" panose="020B0503050203000203" pitchFamily="34"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r>
              <a:rPr lang="en-US" sz="1600" dirty="0">
                <a:solidFill>
                  <a:srgbClr val="7CFAC7"/>
                </a:solidFill>
              </a:rPr>
              <a:t>The purpose of this presentation is to highlight both current and future global technology trends based on empirical data collected from Stack Overflow and its sister company, Prosus. This data provides valuable insights into the evolving landscape of technology adoption and innovation.</a:t>
            </a:r>
          </a:p>
          <a:p>
            <a:pPr algn="just"/>
            <a:r>
              <a:rPr lang="en-US" sz="1600" dirty="0">
                <a:solidFill>
                  <a:srgbClr val="7CFAC7"/>
                </a:solidFill>
              </a:rPr>
              <a:t>This entity plays a pivotal role in capturing, sharing and collaborating on knowledge globally an unprecedented scale. Through its extensive data collection and analysis efforts, it has become the largest technology investor worldwide, providing a comprehensive view of technological advancements and market dynamics.</a:t>
            </a:r>
          </a:p>
          <a:p>
            <a:pPr algn="just"/>
            <a:r>
              <a:rPr lang="en-US" sz="1600" dirty="0">
                <a:solidFill>
                  <a:srgbClr val="7CFAC7"/>
                </a:solidFill>
              </a:rPr>
              <a:t>We utilized visualization tools such as IBM Cognos and Google Looker Studio to depict the top ten technological demands across four major areas: computer programming languages, databases, platforms, and web frameworks. These visualizations, which include plots, charts, and spatial data analytics, provide insights into current and future trends in these domains.</a:t>
            </a:r>
          </a:p>
        </p:txBody>
      </p:sp>
      <p:pic>
        <p:nvPicPr>
          <p:cNvPr id="5" name="Picture 4">
            <a:extLst>
              <a:ext uri="{FF2B5EF4-FFF2-40B4-BE49-F238E27FC236}">
                <a16:creationId xmlns:a16="http://schemas.microsoft.com/office/drawing/2014/main" id="{71D060E6-7365-6922-54F2-91A7C1628E5E}"/>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237390" y="1503483"/>
            <a:ext cx="4703885" cy="3147648"/>
          </a:xfrm>
          <a:prstGeom prst="rect">
            <a:avLst/>
          </a:prstGeom>
        </p:spPr>
      </p:pic>
    </p:spTree>
    <p:custDataLst>
      <p:tags r:id="rId1"/>
    </p:custDataLst>
    <p:extLst>
      <p:ext uri="{BB962C8B-B14F-4D97-AF65-F5344CB8AC3E}">
        <p14:creationId xmlns:p14="http://schemas.microsoft.com/office/powerpoint/2010/main" val="1555385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rgbClr val="002060"/>
        </a:solidFill>
        <a:effectLst/>
      </p:bgPr>
    </p:bg>
    <p:spTree>
      <p:nvGrpSpPr>
        <p:cNvPr id="1" name="">
          <a:extLst>
            <a:ext uri="{FF2B5EF4-FFF2-40B4-BE49-F238E27FC236}">
              <a16:creationId xmlns:a16="http://schemas.microsoft.com/office/drawing/2014/main" id="{8A676FB0-8465-86A8-332A-32CC35A5D2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2B7DC8D-244C-F7EC-5F66-ACB99A7D61C9}"/>
              </a:ext>
            </a:extLst>
          </p:cNvPr>
          <p:cNvSpPr>
            <a:spLocks noGrp="1"/>
          </p:cNvSpPr>
          <p:nvPr>
            <p:ph type="title"/>
          </p:nvPr>
        </p:nvSpPr>
        <p:spPr>
          <a:xfrm>
            <a:off x="3580327" y="254978"/>
            <a:ext cx="2699893" cy="778118"/>
          </a:xfrm>
        </p:spPr>
        <p:txBody>
          <a:bodyPr anchor="ctr">
            <a:noAutofit/>
          </a:bodyPr>
          <a:lstStyle/>
          <a:p>
            <a:pPr algn="l"/>
            <a:r>
              <a:rPr lang="en-US" sz="2800" dirty="0">
                <a:solidFill>
                  <a:srgbClr val="FF9900"/>
                </a:solidFill>
              </a:rPr>
              <a:t>INTRODUCTION</a:t>
            </a:r>
          </a:p>
        </p:txBody>
      </p:sp>
      <p:sp useBgFill="1">
        <p:nvSpPr>
          <p:cNvPr id="4" name="Content Placeholder 2">
            <a:extLst>
              <a:ext uri="{FF2B5EF4-FFF2-40B4-BE49-F238E27FC236}">
                <a16:creationId xmlns:a16="http://schemas.microsoft.com/office/drawing/2014/main" id="{ED35578F-30C9-4905-FD4E-7366FEFAEA7F}"/>
              </a:ext>
            </a:extLst>
          </p:cNvPr>
          <p:cNvSpPr txBox="1">
            <a:spLocks/>
          </p:cNvSpPr>
          <p:nvPr/>
        </p:nvSpPr>
        <p:spPr>
          <a:xfrm>
            <a:off x="3580327" y="1271117"/>
            <a:ext cx="8374673" cy="370093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r>
              <a:rPr lang="en-US" sz="1800" dirty="0">
                <a:solidFill>
                  <a:srgbClr val="FEFA46"/>
                </a:solidFill>
              </a:rPr>
              <a:t>We initiated our data exploration by tackling a massive dataset, extracting a sample of over seventy-four thousand respondents from an approximately population of one billion. Our focus group is significantly smaller, as we narrowed down the data to the top ten entries from each major area of the study, as detailed in the Executive Summary. Additionally, a considerable number of the respondents had missing or null values.</a:t>
            </a:r>
          </a:p>
          <a:p>
            <a:pPr algn="just"/>
            <a:r>
              <a:rPr lang="en-US" sz="1800" dirty="0">
                <a:solidFill>
                  <a:srgbClr val="FEFA46"/>
                </a:solidFill>
              </a:rPr>
              <a:t>A research study from the Harvard Kennedy School of Government demonstrates a triangular relationship among knowledge, technology, and economic growth. It identifies technology as the driving force behind economic growth in different geographical area.</a:t>
            </a:r>
          </a:p>
          <a:p>
            <a:pPr algn="just"/>
            <a:r>
              <a:rPr lang="en-US" sz="1800" dirty="0">
                <a:solidFill>
                  <a:srgbClr val="FEFA46"/>
                </a:solidFill>
              </a:rPr>
              <a:t>Our visual representation aligned well with this study, illustrating how the current and future technology demand can converge into economic growth within a globally dynamic demographic. Additionally, this can support the study’s hypothesis depicting in visualization.</a:t>
            </a:r>
          </a:p>
          <a:p>
            <a:pPr marL="0" indent="0">
              <a:buNone/>
            </a:pPr>
            <a:endParaRPr lang="en-US" sz="1600" dirty="0">
              <a:solidFill>
                <a:srgbClr val="7CFAB5"/>
              </a:solidFill>
            </a:endParaRPr>
          </a:p>
        </p:txBody>
      </p:sp>
      <p:pic>
        <p:nvPicPr>
          <p:cNvPr id="15" name="Picture 14">
            <a:extLst>
              <a:ext uri="{FF2B5EF4-FFF2-40B4-BE49-F238E27FC236}">
                <a16:creationId xmlns:a16="http://schemas.microsoft.com/office/drawing/2014/main" id="{DB538D82-9181-79B4-27EC-C5497152F775}"/>
              </a:ext>
            </a:extLst>
          </p:cNvPr>
          <p:cNvPicPr>
            <a:picLocks noChangeAspect="1"/>
          </p:cNvPicPr>
          <p:nvPr/>
        </p:nvPicPr>
        <p:blipFill>
          <a:blip r:embed="rId3">
            <a:extLst>
              <a:ext uri="{BEBA8EAE-BF5A-486C-A8C5-ECC9F3942E4B}">
                <a14:imgProps xmlns:a14="http://schemas.microsoft.com/office/drawing/2010/main">
                  <a14:imgLayer r:embed="rId4">
                    <a14:imgEffect>
                      <a14:artisticPhotocopy/>
                    </a14:imgEffect>
                    <a14:imgEffect>
                      <a14:colorTemperature colorTemp="11200"/>
                    </a14:imgEffect>
                    <a14:imgEffect>
                      <a14:saturation sat="400000"/>
                    </a14:imgEffect>
                  </a14:imgLayer>
                </a14:imgProps>
              </a:ext>
              <a:ext uri="{837473B0-CC2E-450A-ABE3-18F120FF3D39}">
                <a1611:picAttrSrcUrl xmlns:a1611="http://schemas.microsoft.com/office/drawing/2016/11/main" r:id="rId5"/>
              </a:ext>
            </a:extLst>
          </a:blip>
          <a:stretch>
            <a:fillRect/>
          </a:stretch>
        </p:blipFill>
        <p:spPr>
          <a:xfrm>
            <a:off x="152694" y="1333009"/>
            <a:ext cx="3132727" cy="3595079"/>
          </a:xfrm>
          <a:prstGeom prst="rect">
            <a:avLst/>
          </a:prstGeom>
          <a:blipFill>
            <a:blip r:embed="rId6"/>
            <a:tile tx="0" ty="0" sx="100000" sy="100000" flip="none" algn="tl"/>
          </a:blipFill>
          <a:ln>
            <a:solidFill>
              <a:srgbClr val="FF9900"/>
            </a:solidFill>
          </a:ln>
          <a:effectLst>
            <a:outerShdw blurRad="50800" dist="50800" dir="5400000" algn="ctr" rotWithShape="0">
              <a:srgbClr val="FF0000"/>
            </a:outerShdw>
          </a:effectLst>
        </p:spPr>
      </p:pic>
    </p:spTree>
    <p:custDataLst>
      <p:tags r:id="rId1"/>
    </p:custDataLst>
    <p:extLst>
      <p:ext uri="{BB962C8B-B14F-4D97-AF65-F5344CB8AC3E}">
        <p14:creationId xmlns:p14="http://schemas.microsoft.com/office/powerpoint/2010/main" val="20408633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schemeClr>
        </a:solidFill>
        <a:effectLst/>
      </p:bgPr>
    </p:bg>
    <p:spTree>
      <p:nvGrpSpPr>
        <p:cNvPr id="1" name="">
          <a:extLst>
            <a:ext uri="{FF2B5EF4-FFF2-40B4-BE49-F238E27FC236}">
              <a16:creationId xmlns:a16="http://schemas.microsoft.com/office/drawing/2014/main" id="{CB11DCFD-8450-17AD-05D4-229BA1C66C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5AB7E7-7534-10CB-A359-88015C285B97}"/>
              </a:ext>
            </a:extLst>
          </p:cNvPr>
          <p:cNvSpPr>
            <a:spLocks noGrp="1"/>
          </p:cNvSpPr>
          <p:nvPr>
            <p:ph type="title"/>
          </p:nvPr>
        </p:nvSpPr>
        <p:spPr>
          <a:xfrm>
            <a:off x="214009" y="617803"/>
            <a:ext cx="3171972" cy="839209"/>
          </a:xfrm>
        </p:spPr>
        <p:txBody>
          <a:bodyPr anchor="ctr">
            <a:noAutofit/>
          </a:bodyPr>
          <a:lstStyle/>
          <a:p>
            <a:r>
              <a:rPr lang="en-US" sz="2800" dirty="0">
                <a:solidFill>
                  <a:srgbClr val="FF0000"/>
                </a:solidFill>
              </a:rPr>
              <a:t>METHODOLOGY</a:t>
            </a:r>
          </a:p>
        </p:txBody>
      </p:sp>
      <p:sp>
        <p:nvSpPr>
          <p:cNvPr id="3" name="Content Placeholder 2">
            <a:extLst>
              <a:ext uri="{FF2B5EF4-FFF2-40B4-BE49-F238E27FC236}">
                <a16:creationId xmlns:a16="http://schemas.microsoft.com/office/drawing/2014/main" id="{5EF8C842-232A-AE37-3471-90353781809D}"/>
              </a:ext>
            </a:extLst>
          </p:cNvPr>
          <p:cNvSpPr txBox="1">
            <a:spLocks/>
          </p:cNvSpPr>
          <p:nvPr/>
        </p:nvSpPr>
        <p:spPr>
          <a:xfrm>
            <a:off x="4733309" y="1746959"/>
            <a:ext cx="7003184" cy="3858638"/>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262626"/>
                </a:solidFill>
                <a:latin typeface="IBM Plex Sans" panose="020B0503050203000203" pitchFamily="34"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262626"/>
                </a:solidFill>
                <a:latin typeface="IBM Plex Sans" panose="020B0503050203000203" pitchFamily="34"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262626"/>
                </a:solidFill>
                <a:latin typeface="IBM Plex Sans" panose="020B0503050203000203" pitchFamily="34"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r>
              <a:rPr lang="en-US" sz="1800" dirty="0">
                <a:solidFill>
                  <a:schemeClr val="accent5">
                    <a:lumMod val="60000"/>
                    <a:lumOff val="40000"/>
                  </a:schemeClr>
                </a:solidFill>
              </a:rPr>
              <a:t>Our methodology employs a combination of categorical analysis and statistical analysis. Initially, categorical analysis involves organizing technological tools into one of four predefined groups, as detailed in the Executive Summary. This is followed by statistical analysis, which is utilizes frequency distribution to illustrate how frequently each tool was selected by respondents, highlighting their popularity.</a:t>
            </a:r>
          </a:p>
          <a:p>
            <a:pPr algn="just"/>
            <a:r>
              <a:rPr lang="en-US" sz="1800" dirty="0">
                <a:solidFill>
                  <a:schemeClr val="accent5">
                    <a:lumMod val="60000"/>
                    <a:lumOff val="40000"/>
                  </a:schemeClr>
                </a:solidFill>
              </a:rPr>
              <a:t>Subsequently, we identify top ten tools within each category based on respondents’ choices, using frequency distribution to focus on the tools of interest. Our analysis then examines quantitative measures to identify the key trends in technological demand, providing insights into which tools are gaining popularity. The outcomes are depicted through visualizations such as graphs and charts. </a:t>
            </a:r>
          </a:p>
        </p:txBody>
      </p:sp>
      <p:pic>
        <p:nvPicPr>
          <p:cNvPr id="11" name="Picture 10">
            <a:extLst>
              <a:ext uri="{FF2B5EF4-FFF2-40B4-BE49-F238E27FC236}">
                <a16:creationId xmlns:a16="http://schemas.microsoft.com/office/drawing/2014/main" id="{37917A76-747A-126D-80D5-68578B51021A}"/>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214009" y="1746959"/>
            <a:ext cx="4241259" cy="3791322"/>
          </a:xfrm>
          <a:prstGeom prst="rect">
            <a:avLst/>
          </a:prstGeom>
        </p:spPr>
      </p:pic>
    </p:spTree>
    <p:custDataLst>
      <p:tags r:id="rId1"/>
    </p:custDataLst>
    <p:extLst>
      <p:ext uri="{BB962C8B-B14F-4D97-AF65-F5344CB8AC3E}">
        <p14:creationId xmlns:p14="http://schemas.microsoft.com/office/powerpoint/2010/main" val="37916925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rgbClr val="7030A0"/>
        </a:solidFill>
        <a:effectLst/>
      </p:bgPr>
    </p:bg>
    <p:spTree>
      <p:nvGrpSpPr>
        <p:cNvPr id="1" name="">
          <a:extLst>
            <a:ext uri="{FF2B5EF4-FFF2-40B4-BE49-F238E27FC236}">
              <a16:creationId xmlns:a16="http://schemas.microsoft.com/office/drawing/2014/main" id="{E233F900-F166-BEB7-F740-8C872536DC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5210DC-B757-47AF-44F4-D6EC9F4BF93B}"/>
              </a:ext>
            </a:extLst>
          </p:cNvPr>
          <p:cNvSpPr>
            <a:spLocks noGrp="1"/>
          </p:cNvSpPr>
          <p:nvPr>
            <p:ph type="title"/>
          </p:nvPr>
        </p:nvSpPr>
        <p:spPr>
          <a:xfrm>
            <a:off x="302674" y="579548"/>
            <a:ext cx="2165776" cy="386367"/>
          </a:xfrm>
        </p:spPr>
        <p:txBody>
          <a:bodyPr anchor="ctr">
            <a:noAutofit/>
          </a:bodyPr>
          <a:lstStyle/>
          <a:p>
            <a:r>
              <a:rPr lang="en-US" sz="4000" dirty="0"/>
              <a:t>RESULTS</a:t>
            </a:r>
          </a:p>
        </p:txBody>
      </p:sp>
      <p:sp>
        <p:nvSpPr>
          <p:cNvPr id="3" name="Content Placeholder 2">
            <a:extLst>
              <a:ext uri="{FF2B5EF4-FFF2-40B4-BE49-F238E27FC236}">
                <a16:creationId xmlns:a16="http://schemas.microsoft.com/office/drawing/2014/main" id="{27E1D05E-A3D3-356F-EB51-94E7A1AE2A61}"/>
              </a:ext>
            </a:extLst>
          </p:cNvPr>
          <p:cNvSpPr txBox="1">
            <a:spLocks/>
          </p:cNvSpPr>
          <p:nvPr/>
        </p:nvSpPr>
        <p:spPr>
          <a:xfrm>
            <a:off x="4286710" y="1848897"/>
            <a:ext cx="7572778" cy="39088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262626"/>
                </a:solidFill>
                <a:latin typeface="IBM Plex Sans" panose="020B0503050203000203" pitchFamily="34"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262626"/>
                </a:solidFill>
                <a:latin typeface="IBM Plex Sans" panose="020B0503050203000203" pitchFamily="34"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262626"/>
                </a:solidFill>
                <a:latin typeface="IBM Plex Sans" panose="020B0503050203000203" pitchFamily="34"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r>
              <a:rPr lang="en-US" sz="1800" dirty="0">
                <a:solidFill>
                  <a:schemeClr val="tx1"/>
                </a:solidFill>
              </a:rPr>
              <a:t>Our raw data has been translated and represented in a visual context using charts, text annotations, spatial maps, and graph. We will analyze these visual elements to extract potential insights for quantitively analysis, as raw data is no longer the primary focus of this analysis.</a:t>
            </a:r>
          </a:p>
          <a:p>
            <a:pPr algn="just"/>
            <a:r>
              <a:rPr lang="en-US" sz="1800" dirty="0">
                <a:solidFill>
                  <a:schemeClr val="tx1"/>
                </a:solidFill>
              </a:rPr>
              <a:t>In the following slides, we have included graphs and dashboards to optimize the visualization of technology trends at a glance, independent of the raw data.</a:t>
            </a:r>
          </a:p>
          <a:p>
            <a:pPr algn="just"/>
            <a:r>
              <a:rPr lang="en-US" sz="1800" dirty="0">
                <a:solidFill>
                  <a:schemeClr val="tx1"/>
                </a:solidFill>
              </a:rPr>
              <a:t>A cursory examination of these visual objects reveals that several cutting-edge technological trends, such as computer programming languages, databases,  frameworks, and platforms remain consistent across both current and future time frames. Additionally, the demographic analysis indicates an increase in male representation across all aspects of technology trends spatially.     </a:t>
            </a:r>
          </a:p>
        </p:txBody>
      </p:sp>
      <p:pic>
        <p:nvPicPr>
          <p:cNvPr id="5" name="Picture 4">
            <a:extLst>
              <a:ext uri="{FF2B5EF4-FFF2-40B4-BE49-F238E27FC236}">
                <a16:creationId xmlns:a16="http://schemas.microsoft.com/office/drawing/2014/main" id="{3F6857DF-B20A-18E6-9807-CD2B170B7EAF}"/>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529044" y="1848897"/>
            <a:ext cx="3509472" cy="3943979"/>
          </a:xfrm>
          <a:prstGeom prst="rect">
            <a:avLst/>
          </a:prstGeom>
        </p:spPr>
      </p:pic>
    </p:spTree>
    <p:custDataLst>
      <p:tags r:id="rId1"/>
    </p:custDataLst>
    <p:extLst>
      <p:ext uri="{BB962C8B-B14F-4D97-AF65-F5344CB8AC3E}">
        <p14:creationId xmlns:p14="http://schemas.microsoft.com/office/powerpoint/2010/main" val="22159085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a:extLst>
            <a:ext uri="{FF2B5EF4-FFF2-40B4-BE49-F238E27FC236}">
              <a16:creationId xmlns:a16="http://schemas.microsoft.com/office/drawing/2014/main" id="{DCE27A2E-C667-F6D3-A1E3-47F70603EABA}"/>
            </a:ext>
          </a:extLst>
        </p:cNvPr>
        <p:cNvGrpSpPr/>
        <p:nvPr/>
      </p:nvGrpSpPr>
      <p:grpSpPr>
        <a:xfrm>
          <a:off x="0" y="0"/>
          <a:ext cx="0" cy="0"/>
          <a:chOff x="0" y="0"/>
          <a:chExt cx="0" cy="0"/>
        </a:xfrm>
      </p:grpSpPr>
      <p:sp>
        <p:nvSpPr>
          <p:cNvPr id="7" name="Title 1">
            <a:extLst>
              <a:ext uri="{FF2B5EF4-FFF2-40B4-BE49-F238E27FC236}">
                <a16:creationId xmlns:a16="http://schemas.microsoft.com/office/drawing/2014/main" id="{5539A591-4DF0-3912-FF72-3FD0BD7B9C1F}"/>
              </a:ext>
            </a:extLst>
          </p:cNvPr>
          <p:cNvSpPr>
            <a:spLocks noGrp="1"/>
          </p:cNvSpPr>
          <p:nvPr>
            <p:ph type="title"/>
          </p:nvPr>
        </p:nvSpPr>
        <p:spPr>
          <a:xfrm>
            <a:off x="663283" y="500041"/>
            <a:ext cx="8283241" cy="766382"/>
          </a:xfrm>
        </p:spPr>
        <p:txBody>
          <a:bodyPr/>
          <a:lstStyle/>
          <a:p>
            <a:r>
              <a:rPr lang="en-US" sz="3600" dirty="0">
                <a:solidFill>
                  <a:srgbClr val="FFFF00"/>
                </a:solidFill>
              </a:rPr>
              <a:t>PROGRAMMING LANGUAGE TRENDS</a:t>
            </a:r>
          </a:p>
        </p:txBody>
      </p:sp>
      <p:sp>
        <p:nvSpPr>
          <p:cNvPr id="8" name="Content Placeholder 2">
            <a:extLst>
              <a:ext uri="{FF2B5EF4-FFF2-40B4-BE49-F238E27FC236}">
                <a16:creationId xmlns:a16="http://schemas.microsoft.com/office/drawing/2014/main" id="{54B8C8AD-F58A-1F17-9CA2-E737E1949923}"/>
              </a:ext>
            </a:extLst>
          </p:cNvPr>
          <p:cNvSpPr>
            <a:spLocks noGrp="1"/>
          </p:cNvSpPr>
          <p:nvPr>
            <p:ph sz="half" idx="1"/>
          </p:nvPr>
        </p:nvSpPr>
        <p:spPr>
          <a:xfrm>
            <a:off x="663284" y="1833824"/>
            <a:ext cx="1562426" cy="493740"/>
          </a:xfrm>
        </p:spPr>
        <p:txBody>
          <a:bodyPr>
            <a:normAutofit fontScale="92500"/>
          </a:bodyPr>
          <a:lstStyle/>
          <a:p>
            <a:pPr marL="0" indent="0">
              <a:buNone/>
            </a:pPr>
            <a:r>
              <a:rPr lang="en-US" dirty="0">
                <a:solidFill>
                  <a:srgbClr val="FF0000"/>
                </a:solidFill>
              </a:rPr>
              <a:t>Current Year</a:t>
            </a:r>
          </a:p>
        </p:txBody>
      </p:sp>
      <p:sp>
        <p:nvSpPr>
          <p:cNvPr id="9" name="Content Placeholder 3">
            <a:extLst>
              <a:ext uri="{FF2B5EF4-FFF2-40B4-BE49-F238E27FC236}">
                <a16:creationId xmlns:a16="http://schemas.microsoft.com/office/drawing/2014/main" id="{D9FB3B79-D3E9-99FC-ECF2-28CCBF64752F}"/>
              </a:ext>
            </a:extLst>
          </p:cNvPr>
          <p:cNvSpPr>
            <a:spLocks noGrp="1"/>
          </p:cNvSpPr>
          <p:nvPr>
            <p:ph sz="half" idx="2"/>
          </p:nvPr>
        </p:nvSpPr>
        <p:spPr>
          <a:xfrm>
            <a:off x="5953646" y="1919235"/>
            <a:ext cx="1271120" cy="408329"/>
          </a:xfrm>
        </p:spPr>
        <p:txBody>
          <a:bodyPr>
            <a:normAutofit fontScale="92500"/>
          </a:bodyPr>
          <a:lstStyle/>
          <a:p>
            <a:pPr marL="0" indent="0">
              <a:buNone/>
            </a:pPr>
            <a:r>
              <a:rPr lang="en-US" dirty="0">
                <a:solidFill>
                  <a:srgbClr val="FF0000"/>
                </a:solidFill>
              </a:rPr>
              <a:t>Next Year</a:t>
            </a:r>
          </a:p>
        </p:txBody>
      </p:sp>
      <p:sp>
        <p:nvSpPr>
          <p:cNvPr id="10" name="Content Placeholder 2">
            <a:extLst>
              <a:ext uri="{FF2B5EF4-FFF2-40B4-BE49-F238E27FC236}">
                <a16:creationId xmlns:a16="http://schemas.microsoft.com/office/drawing/2014/main" id="{2DFAC5CF-1B58-ABB4-D63B-1D931D572459}"/>
              </a:ext>
            </a:extLst>
          </p:cNvPr>
          <p:cNvSpPr txBox="1">
            <a:spLocks/>
          </p:cNvSpPr>
          <p:nvPr/>
        </p:nvSpPr>
        <p:spPr>
          <a:xfrm>
            <a:off x="838199" y="2506661"/>
            <a:ext cx="4614949" cy="36703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2200" dirty="0">
                <a:solidFill>
                  <a:schemeClr val="tx1"/>
                </a:solidFill>
              </a:rPr>
              <a:t>&lt;Bar chart of top 10 programming languages for the current year goes here.&gt;</a:t>
            </a:r>
          </a:p>
        </p:txBody>
      </p:sp>
      <p:sp>
        <p:nvSpPr>
          <p:cNvPr id="11" name="Content Placeholder 2">
            <a:extLst>
              <a:ext uri="{FF2B5EF4-FFF2-40B4-BE49-F238E27FC236}">
                <a16:creationId xmlns:a16="http://schemas.microsoft.com/office/drawing/2014/main" id="{FBAA9DB0-9EAC-9B25-C7F3-3CE83758128E}"/>
              </a:ext>
            </a:extLst>
          </p:cNvPr>
          <p:cNvSpPr txBox="1">
            <a:spLocks/>
          </p:cNvSpPr>
          <p:nvPr/>
        </p:nvSpPr>
        <p:spPr>
          <a:xfrm>
            <a:off x="6172200" y="2506661"/>
            <a:ext cx="4614949" cy="36703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2200" dirty="0">
                <a:solidFill>
                  <a:schemeClr val="tx1"/>
                </a:solidFill>
              </a:rPr>
              <a:t>&lt; Bar chart of top 10 programming languages for the next year goes here.&gt;</a:t>
            </a:r>
          </a:p>
        </p:txBody>
      </p:sp>
      <p:pic>
        <p:nvPicPr>
          <p:cNvPr id="5" name="Picture 4">
            <a:extLst>
              <a:ext uri="{FF2B5EF4-FFF2-40B4-BE49-F238E27FC236}">
                <a16:creationId xmlns:a16="http://schemas.microsoft.com/office/drawing/2014/main" id="{CA408B53-11C8-C193-8901-48F56B19AC51}"/>
              </a:ext>
            </a:extLst>
          </p:cNvPr>
          <p:cNvPicPr>
            <a:picLocks noChangeAspect="1"/>
          </p:cNvPicPr>
          <p:nvPr/>
        </p:nvPicPr>
        <p:blipFill>
          <a:blip r:embed="rId3"/>
          <a:stretch>
            <a:fillRect/>
          </a:stretch>
        </p:blipFill>
        <p:spPr>
          <a:xfrm>
            <a:off x="665184" y="2327564"/>
            <a:ext cx="4393866" cy="2498500"/>
          </a:xfrm>
          <a:prstGeom prst="rect">
            <a:avLst/>
          </a:prstGeom>
        </p:spPr>
      </p:pic>
      <p:pic>
        <p:nvPicPr>
          <p:cNvPr id="14" name="Picture 13">
            <a:extLst>
              <a:ext uri="{FF2B5EF4-FFF2-40B4-BE49-F238E27FC236}">
                <a16:creationId xmlns:a16="http://schemas.microsoft.com/office/drawing/2014/main" id="{2AE9D9E4-63F9-A7F5-A965-C0CE33AD1453}"/>
              </a:ext>
            </a:extLst>
          </p:cNvPr>
          <p:cNvPicPr>
            <a:picLocks noChangeAspect="1"/>
          </p:cNvPicPr>
          <p:nvPr/>
        </p:nvPicPr>
        <p:blipFill>
          <a:blip r:embed="rId4"/>
          <a:stretch>
            <a:fillRect/>
          </a:stretch>
        </p:blipFill>
        <p:spPr>
          <a:xfrm>
            <a:off x="5953645" y="2327564"/>
            <a:ext cx="4452542" cy="2498500"/>
          </a:xfrm>
          <a:prstGeom prst="rect">
            <a:avLst/>
          </a:prstGeom>
        </p:spPr>
      </p:pic>
    </p:spTree>
    <p:custDataLst>
      <p:tags r:id="rId1"/>
    </p:custDataLst>
    <p:extLst>
      <p:ext uri="{BB962C8B-B14F-4D97-AF65-F5344CB8AC3E}">
        <p14:creationId xmlns:p14="http://schemas.microsoft.com/office/powerpoint/2010/main" val="36844674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rgbClr val="002060"/>
        </a:solidFill>
        <a:effectLst/>
      </p:bgPr>
    </p:bg>
    <p:spTree>
      <p:nvGrpSpPr>
        <p:cNvPr id="1" name="">
          <a:extLst>
            <a:ext uri="{FF2B5EF4-FFF2-40B4-BE49-F238E27FC236}">
              <a16:creationId xmlns:a16="http://schemas.microsoft.com/office/drawing/2014/main" id="{D707BF14-48B4-018D-63EE-DF24A5A8CF9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444DA4-C4B2-2A92-8A96-C527D8D026A7}"/>
              </a:ext>
            </a:extLst>
          </p:cNvPr>
          <p:cNvSpPr>
            <a:spLocks noGrp="1"/>
          </p:cNvSpPr>
          <p:nvPr>
            <p:ph type="title"/>
          </p:nvPr>
        </p:nvSpPr>
        <p:spPr>
          <a:xfrm>
            <a:off x="334614" y="352235"/>
            <a:ext cx="9980020" cy="662649"/>
          </a:xfrm>
        </p:spPr>
        <p:txBody>
          <a:bodyPr>
            <a:noAutofit/>
          </a:bodyPr>
          <a:lstStyle/>
          <a:p>
            <a:r>
              <a:rPr lang="en-US" sz="2400" dirty="0">
                <a:solidFill>
                  <a:schemeClr val="accent1"/>
                </a:solidFill>
              </a:rPr>
              <a:t>PROGRAMMING LANGUAGE TRENDS - FINDINGS &amp; IMPLICATIONS</a:t>
            </a:r>
          </a:p>
        </p:txBody>
      </p:sp>
      <p:sp>
        <p:nvSpPr>
          <p:cNvPr id="3" name="Content Placeholder 2">
            <a:extLst>
              <a:ext uri="{FF2B5EF4-FFF2-40B4-BE49-F238E27FC236}">
                <a16:creationId xmlns:a16="http://schemas.microsoft.com/office/drawing/2014/main" id="{0E85DDBB-31B7-4F81-1E76-90009348F1DE}"/>
              </a:ext>
            </a:extLst>
          </p:cNvPr>
          <p:cNvSpPr>
            <a:spLocks noGrp="1"/>
          </p:cNvSpPr>
          <p:nvPr>
            <p:ph sz="half" idx="1"/>
          </p:nvPr>
        </p:nvSpPr>
        <p:spPr>
          <a:xfrm>
            <a:off x="838200" y="1825626"/>
            <a:ext cx="5181600" cy="4193338"/>
          </a:xfrm>
        </p:spPr>
        <p:txBody>
          <a:bodyPr/>
          <a:lstStyle/>
          <a:p>
            <a:pPr marL="0" indent="0" algn="just">
              <a:buNone/>
            </a:pPr>
            <a:r>
              <a:rPr lang="en-US" dirty="0">
                <a:solidFill>
                  <a:srgbClr val="FFFF00"/>
                </a:solidFill>
              </a:rPr>
              <a:t>Findings</a:t>
            </a:r>
          </a:p>
          <a:p>
            <a:pPr algn="just"/>
            <a:r>
              <a:rPr lang="en-US" dirty="0">
                <a:solidFill>
                  <a:srgbClr val="7CFAC7"/>
                </a:solidFill>
              </a:rPr>
              <a:t>Current trend in programming language shows Java Script at the top followed by HTML/CSS, SQL Bash/Shell/ PowerShell and Python.</a:t>
            </a:r>
          </a:p>
          <a:p>
            <a:pPr algn="just"/>
            <a:r>
              <a:rPr lang="en-US" dirty="0">
                <a:solidFill>
                  <a:srgbClr val="7CFAC7"/>
                </a:solidFill>
              </a:rPr>
              <a:t>This ranking is expected to change slightly next year with Java Script and HTML/CSS maintaining their top positions despite a significant drop in popularity.  </a:t>
            </a:r>
          </a:p>
          <a:p>
            <a:pPr algn="just"/>
            <a:r>
              <a:rPr lang="en-US" dirty="0">
                <a:solidFill>
                  <a:srgbClr val="7CFAC7"/>
                </a:solidFill>
              </a:rPr>
              <a:t>Notably, Python is the only language that has seen a dramatic increase in popularity. </a:t>
            </a:r>
          </a:p>
        </p:txBody>
      </p:sp>
      <p:sp>
        <p:nvSpPr>
          <p:cNvPr id="4" name="Content Placeholder 3">
            <a:extLst>
              <a:ext uri="{FF2B5EF4-FFF2-40B4-BE49-F238E27FC236}">
                <a16:creationId xmlns:a16="http://schemas.microsoft.com/office/drawing/2014/main" id="{D2166E7F-5223-7C98-EBC0-E8FA35940F98}"/>
              </a:ext>
            </a:extLst>
          </p:cNvPr>
          <p:cNvSpPr>
            <a:spLocks noGrp="1"/>
          </p:cNvSpPr>
          <p:nvPr>
            <p:ph sz="half" idx="2"/>
          </p:nvPr>
        </p:nvSpPr>
        <p:spPr>
          <a:xfrm>
            <a:off x="6106883" y="1825625"/>
            <a:ext cx="5181600" cy="4193338"/>
          </a:xfrm>
        </p:spPr>
        <p:txBody>
          <a:bodyPr/>
          <a:lstStyle/>
          <a:p>
            <a:pPr marL="0" indent="0" algn="just">
              <a:buNone/>
            </a:pPr>
            <a:r>
              <a:rPr lang="en-US" dirty="0">
                <a:solidFill>
                  <a:schemeClr val="accent3"/>
                </a:solidFill>
              </a:rPr>
              <a:t>Implications</a:t>
            </a:r>
          </a:p>
          <a:p>
            <a:pPr algn="just"/>
            <a:r>
              <a:rPr lang="en-US" dirty="0">
                <a:solidFill>
                  <a:schemeClr val="accent1">
                    <a:lumMod val="40000"/>
                    <a:lumOff val="60000"/>
                  </a:schemeClr>
                </a:solidFill>
              </a:rPr>
              <a:t>We observed a downturn in Java Script’s popularity by approximately 24%, followed by nearly 32% decrease for HTML/CSS.</a:t>
            </a:r>
          </a:p>
          <a:p>
            <a:pPr algn="just"/>
            <a:r>
              <a:rPr lang="en-US" dirty="0">
                <a:solidFill>
                  <a:schemeClr val="accent1">
                    <a:lumMod val="40000"/>
                    <a:lumOff val="60000"/>
                  </a:schemeClr>
                </a:solidFill>
              </a:rPr>
              <a:t>Python’s demand increased by about 15% during the same period, indicating growing interest and potential future dominance.</a:t>
            </a:r>
          </a:p>
          <a:p>
            <a:pPr algn="just"/>
            <a:r>
              <a:rPr lang="en-US" dirty="0">
                <a:solidFill>
                  <a:schemeClr val="accent1">
                    <a:lumMod val="40000"/>
                    <a:lumOff val="60000"/>
                  </a:schemeClr>
                </a:solidFill>
              </a:rPr>
              <a:t>Bash/Shell/Power Shell has completely dropped from the ranking, suggesting a shift in preference away from these tools. </a:t>
            </a:r>
          </a:p>
        </p:txBody>
      </p:sp>
    </p:spTree>
    <p:custDataLst>
      <p:tags r:id="rId1"/>
    </p:custDataLst>
    <p:extLst>
      <p:ext uri="{BB962C8B-B14F-4D97-AF65-F5344CB8AC3E}">
        <p14:creationId xmlns:p14="http://schemas.microsoft.com/office/powerpoint/2010/main" val="37012887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a:extLst>
            <a:ext uri="{FF2B5EF4-FFF2-40B4-BE49-F238E27FC236}">
              <a16:creationId xmlns:a16="http://schemas.microsoft.com/office/drawing/2014/main" id="{13AA0F35-C02C-0C12-3664-049CAC5AFA6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0B430B-2D6C-26E3-5D00-4D061A250E06}"/>
              </a:ext>
            </a:extLst>
          </p:cNvPr>
          <p:cNvSpPr>
            <a:spLocks noGrp="1"/>
          </p:cNvSpPr>
          <p:nvPr>
            <p:ph type="title"/>
          </p:nvPr>
        </p:nvSpPr>
        <p:spPr>
          <a:xfrm>
            <a:off x="862584" y="428769"/>
            <a:ext cx="4362559" cy="711720"/>
          </a:xfrm>
        </p:spPr>
        <p:txBody>
          <a:bodyPr/>
          <a:lstStyle/>
          <a:p>
            <a:r>
              <a:rPr lang="en-US" sz="3600" dirty="0">
                <a:solidFill>
                  <a:schemeClr val="accent1"/>
                </a:solidFill>
              </a:rPr>
              <a:t>DATABASE TRENDS</a:t>
            </a:r>
          </a:p>
        </p:txBody>
      </p:sp>
      <p:sp>
        <p:nvSpPr>
          <p:cNvPr id="3" name="Content Placeholder 2">
            <a:extLst>
              <a:ext uri="{FF2B5EF4-FFF2-40B4-BE49-F238E27FC236}">
                <a16:creationId xmlns:a16="http://schemas.microsoft.com/office/drawing/2014/main" id="{6C2B3FA5-2985-EAFB-8885-6820D4058AF4}"/>
              </a:ext>
            </a:extLst>
          </p:cNvPr>
          <p:cNvSpPr>
            <a:spLocks noGrp="1"/>
          </p:cNvSpPr>
          <p:nvPr>
            <p:ph sz="half" idx="1"/>
          </p:nvPr>
        </p:nvSpPr>
        <p:spPr>
          <a:xfrm>
            <a:off x="947624" y="1825625"/>
            <a:ext cx="1519245" cy="501939"/>
          </a:xfrm>
        </p:spPr>
        <p:txBody>
          <a:bodyPr>
            <a:normAutofit fontScale="92500"/>
          </a:bodyPr>
          <a:lstStyle/>
          <a:p>
            <a:pPr marL="0" indent="0">
              <a:buNone/>
            </a:pPr>
            <a:r>
              <a:rPr lang="en-US" dirty="0">
                <a:solidFill>
                  <a:srgbClr val="FFFF00"/>
                </a:solidFill>
              </a:rPr>
              <a:t>Current Year</a:t>
            </a:r>
          </a:p>
        </p:txBody>
      </p:sp>
      <p:sp>
        <p:nvSpPr>
          <p:cNvPr id="4" name="Content Placeholder 3">
            <a:extLst>
              <a:ext uri="{FF2B5EF4-FFF2-40B4-BE49-F238E27FC236}">
                <a16:creationId xmlns:a16="http://schemas.microsoft.com/office/drawing/2014/main" id="{30E0AA0B-A66B-F896-65D9-69DDA700D8E7}"/>
              </a:ext>
            </a:extLst>
          </p:cNvPr>
          <p:cNvSpPr>
            <a:spLocks noGrp="1"/>
          </p:cNvSpPr>
          <p:nvPr>
            <p:ph sz="half" idx="2"/>
          </p:nvPr>
        </p:nvSpPr>
        <p:spPr>
          <a:xfrm>
            <a:off x="6245226" y="1825625"/>
            <a:ext cx="1250844" cy="501939"/>
          </a:xfrm>
        </p:spPr>
        <p:txBody>
          <a:bodyPr>
            <a:normAutofit fontScale="92500"/>
          </a:bodyPr>
          <a:lstStyle/>
          <a:p>
            <a:pPr marL="0" indent="0">
              <a:buNone/>
            </a:pPr>
            <a:r>
              <a:rPr lang="en-US" dirty="0">
                <a:solidFill>
                  <a:schemeClr val="accent3"/>
                </a:solidFill>
              </a:rPr>
              <a:t>Next Year</a:t>
            </a:r>
          </a:p>
        </p:txBody>
      </p:sp>
      <p:sp>
        <p:nvSpPr>
          <p:cNvPr id="5" name="Content Placeholder 2">
            <a:extLst>
              <a:ext uri="{FF2B5EF4-FFF2-40B4-BE49-F238E27FC236}">
                <a16:creationId xmlns:a16="http://schemas.microsoft.com/office/drawing/2014/main" id="{B4E86EFD-B801-5996-879A-7A13CF75507C}"/>
              </a:ext>
            </a:extLst>
          </p:cNvPr>
          <p:cNvSpPr txBox="1">
            <a:spLocks/>
          </p:cNvSpPr>
          <p:nvPr/>
        </p:nvSpPr>
        <p:spPr>
          <a:xfrm>
            <a:off x="838199" y="2506661"/>
            <a:ext cx="4614949" cy="36703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2200" dirty="0">
                <a:solidFill>
                  <a:schemeClr val="tx1"/>
                </a:solidFill>
              </a:rPr>
              <a:t>&lt; Bar chart of top 10 databases for the current year goes here &gt;</a:t>
            </a:r>
          </a:p>
        </p:txBody>
      </p:sp>
      <p:sp>
        <p:nvSpPr>
          <p:cNvPr id="6" name="Content Placeholder 2">
            <a:extLst>
              <a:ext uri="{FF2B5EF4-FFF2-40B4-BE49-F238E27FC236}">
                <a16:creationId xmlns:a16="http://schemas.microsoft.com/office/drawing/2014/main" id="{EF288C39-3E30-44CF-06C3-D46763CC8E0C}"/>
              </a:ext>
            </a:extLst>
          </p:cNvPr>
          <p:cNvSpPr txBox="1">
            <a:spLocks/>
          </p:cNvSpPr>
          <p:nvPr/>
        </p:nvSpPr>
        <p:spPr>
          <a:xfrm>
            <a:off x="6172200" y="2510528"/>
            <a:ext cx="4614949" cy="36703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2200" dirty="0">
                <a:solidFill>
                  <a:schemeClr val="tx1"/>
                </a:solidFill>
              </a:rPr>
              <a:t>&lt; Bar chart of top 10 databases for the next year goes here.&gt;</a:t>
            </a:r>
          </a:p>
        </p:txBody>
      </p:sp>
      <p:pic>
        <p:nvPicPr>
          <p:cNvPr id="8" name="Picture 7">
            <a:extLst>
              <a:ext uri="{FF2B5EF4-FFF2-40B4-BE49-F238E27FC236}">
                <a16:creationId xmlns:a16="http://schemas.microsoft.com/office/drawing/2014/main" id="{CB475962-7350-B1C9-8162-5EA95BCAEE60}"/>
              </a:ext>
            </a:extLst>
          </p:cNvPr>
          <p:cNvPicPr>
            <a:picLocks noChangeAspect="1"/>
          </p:cNvPicPr>
          <p:nvPr/>
        </p:nvPicPr>
        <p:blipFill>
          <a:blip r:embed="rId3"/>
          <a:stretch>
            <a:fillRect/>
          </a:stretch>
        </p:blipFill>
        <p:spPr>
          <a:xfrm>
            <a:off x="947624" y="2327564"/>
            <a:ext cx="4999153" cy="2636748"/>
          </a:xfrm>
          <a:prstGeom prst="rect">
            <a:avLst/>
          </a:prstGeom>
        </p:spPr>
      </p:pic>
      <p:pic>
        <p:nvPicPr>
          <p:cNvPr id="10" name="Picture 9">
            <a:extLst>
              <a:ext uri="{FF2B5EF4-FFF2-40B4-BE49-F238E27FC236}">
                <a16:creationId xmlns:a16="http://schemas.microsoft.com/office/drawing/2014/main" id="{53B6F9E2-0E91-5885-62DC-74D55104A5E8}"/>
              </a:ext>
            </a:extLst>
          </p:cNvPr>
          <p:cNvPicPr>
            <a:picLocks noChangeAspect="1"/>
          </p:cNvPicPr>
          <p:nvPr/>
        </p:nvPicPr>
        <p:blipFill>
          <a:blip r:embed="rId4"/>
          <a:stretch>
            <a:fillRect/>
          </a:stretch>
        </p:blipFill>
        <p:spPr>
          <a:xfrm>
            <a:off x="6245225" y="2347900"/>
            <a:ext cx="5418290" cy="2596076"/>
          </a:xfrm>
          <a:prstGeom prst="rect">
            <a:avLst/>
          </a:prstGeom>
        </p:spPr>
      </p:pic>
    </p:spTree>
    <p:custDataLst>
      <p:tags r:id="rId1"/>
    </p:custDataLst>
    <p:extLst>
      <p:ext uri="{BB962C8B-B14F-4D97-AF65-F5344CB8AC3E}">
        <p14:creationId xmlns:p14="http://schemas.microsoft.com/office/powerpoint/2010/main" val="150288744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8"/>
  <p:tag name="ARTICULATE_DESIGN_ID_SLIDE_TEMPLATE_SKILL_NETWORK" val="762xjmeN"/>
  <p:tag name="ARTICULATE_DESIGN_ID_IBM DEVELOPER 2018 WHITE BACKGROUND" val="AcyDFp8V"/>
  <p:tag name="ARTICULATE_SLIDE_THUMBNAIL_REFRESH" val="1"/>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ppt/theme/theme2.xml><?xml version="1.0" encoding="utf-8"?>
<a:theme xmlns:a="http://schemas.openxmlformats.org/drawingml/2006/main" name="1_Ion">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3.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155be751-a274-42e8-93fb-f39d3b9bccc8">
      <Terms xmlns="http://schemas.microsoft.com/office/infopath/2007/PartnerControls"/>
    </lcf76f155ced4ddcb4097134ff3c332f>
    <TaxCatchAll xmlns="f80a141d-92ca-4d3d-9308-f7e7b1d44ce8" xsi:nil="true"/>
    <AWBlink xmlns="155be751-a274-42e8-93fb-f39d3b9bccc8"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9" ma:contentTypeDescription="Create a new document." ma:contentTypeScope="" ma:versionID="d7279d4efbac013e02c1e816bc7f7c13">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0a3fd1dbe83fc08387abb87098562ef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element ref="ns2:MediaLengthInSeconds" minOccurs="0"/>
                <xsd:element ref="ns2:lcf76f155ced4ddcb4097134ff3c332f" minOccurs="0"/>
                <xsd:element ref="ns3:TaxCatchAll" minOccurs="0"/>
                <xsd:element ref="ns2:MediaServiceObjectDetectorVersions" minOccurs="0"/>
                <xsd:element ref="ns2:AWBlink"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1bfc8dc1-ab14-4a6b-8a4a-9f7f0b948a94"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AWBlink" ma:index="25" nillable="true" ma:displayName="AWB link" ma:description="Author Workbench link" ma:format="Dropdown" ma:internalName="AWBlink">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02edd55d-11a0-43df-8094-42adcb6055ca}" ma:internalName="TaxCatchAll" ma:showField="CatchAllData" ma:web="f80a141d-92ca-4d3d-9308-f7e7b1d44ce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4DA07C5-A406-4A0D-B3E6-3856C94AC7F3}">
  <ds:schemaRefs>
    <ds:schemaRef ds:uri="155be751-a274-42e8-93fb-f39d3b9bccc8"/>
    <ds:schemaRef ds:uri="http://purl.org/dc/elements/1.1/"/>
    <ds:schemaRef ds:uri="http://schemas.microsoft.com/office/2006/metadata/properties"/>
    <ds:schemaRef ds:uri="http://schemas.microsoft.com/office/2006/documentManagement/types"/>
    <ds:schemaRef ds:uri="http://schemas.openxmlformats.org/package/2006/metadata/core-properties"/>
    <ds:schemaRef ds:uri="http://purl.org/dc/dcmitype/"/>
    <ds:schemaRef ds:uri="http://schemas.microsoft.com/office/infopath/2007/PartnerControls"/>
    <ds:schemaRef ds:uri="f80a141d-92ca-4d3d-9308-f7e7b1d44ce8"/>
    <ds:schemaRef ds:uri="http://www.w3.org/XML/1998/namespace"/>
    <ds:schemaRef ds:uri="http://purl.org/dc/terms/"/>
  </ds:schemaRefs>
</ds:datastoreItem>
</file>

<file path=customXml/itemProps2.xml><?xml version="1.0" encoding="utf-8"?>
<ds:datastoreItem xmlns:ds="http://schemas.openxmlformats.org/officeDocument/2006/customXml" ds:itemID="{BEAB06F8-DBB4-44C7-AF84-8B098C8B039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55be751-a274-42e8-93fb-f39d3b9bccc8"/>
    <ds:schemaRef ds:uri="f80a141d-92ca-4d3d-9308-f7e7b1d44ce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Damask</Template>
  <TotalTime>8589</TotalTime>
  <Words>1667</Words>
  <Application>Microsoft Office PowerPoint</Application>
  <PresentationFormat>Widescreen</PresentationFormat>
  <Paragraphs>116</Paragraphs>
  <Slides>20</Slides>
  <Notes>2</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20</vt:i4>
      </vt:variant>
    </vt:vector>
  </HeadingPairs>
  <TitlesOfParts>
    <vt:vector size="28" baseType="lpstr">
      <vt:lpstr>Arial</vt:lpstr>
      <vt:lpstr>Calibri</vt:lpstr>
      <vt:lpstr>Century Gothic</vt:lpstr>
      <vt:lpstr>Trebuchet MS</vt:lpstr>
      <vt:lpstr>Wingdings 3</vt:lpstr>
      <vt:lpstr>Ion</vt:lpstr>
      <vt:lpstr>1_Ion</vt:lpstr>
      <vt:lpstr>Facet</vt:lpstr>
      <vt:lpstr>Technology Trend</vt:lpstr>
      <vt:lpstr>PowerPoint Presentation</vt:lpstr>
      <vt:lpstr>EXECUTIVE SUMMARY</vt:lpstr>
      <vt:lpstr>INTRODUCTION</vt:lpstr>
      <vt:lpstr>METHODOLOGY</vt:lpstr>
      <vt:lpstr>RESULTS</vt:lpstr>
      <vt:lpstr>PROGRAMMING LANGUAGE TRENDS</vt:lpstr>
      <vt:lpstr>PROGRAMMING LANGUAGE TRENDS - FINDINGS &amp; IMPLICATIONS</vt:lpstr>
      <vt:lpstr>DATABASE TRENDS</vt:lpstr>
      <vt:lpstr>DATABASE TRENDS - FINDINGS &amp; IMPLICATIONS</vt:lpstr>
      <vt:lpstr>DASHBOARD</vt:lpstr>
      <vt:lpstr>DASHBOARD TAB 1</vt:lpstr>
      <vt:lpstr>DASHBOARD TAB 2</vt:lpstr>
      <vt:lpstr>DASHBOARD TAB 3</vt:lpstr>
      <vt:lpstr>DISCUSSION</vt:lpstr>
      <vt:lpstr>OVERALL FINDINGS &amp; IMPLICATIONS</vt:lpstr>
      <vt:lpstr>CONCLUSION</vt:lpstr>
      <vt:lpstr>APPENDIX</vt:lpstr>
      <vt:lpstr> JOB POSTINGS</vt:lpstr>
      <vt:lpstr>POPULAR LANGUAGES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Tori Sleeper</dc:creator>
  <cp:lastModifiedBy>Ferdous Haque</cp:lastModifiedBy>
  <cp:revision>337</cp:revision>
  <dcterms:created xsi:type="dcterms:W3CDTF">2024-10-30T05:40:03Z</dcterms:created>
  <dcterms:modified xsi:type="dcterms:W3CDTF">2024-11-15T01:11:48Z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MediaServiceImageTags">
    <vt:lpwstr/>
  </property>
  <property fmtid="{D5CDD505-2E9C-101B-9397-08002B2CF9AE}" pid="4" name="ArticulateGUID">
    <vt:lpwstr>07C438A6-8092-445C-AC0D-AE1422093206</vt:lpwstr>
  </property>
  <property fmtid="{D5CDD505-2E9C-101B-9397-08002B2CF9AE}" pid="5" name="ArticulatePath">
    <vt:lpwstr>https://skilluptech.sharepoint.com/sites/Coursera/Shared Documents/General/PPT template/IBM Skills Network PPT Template 01.2023</vt:lpwstr>
  </property>
</Properties>
</file>